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51206400" cy="28803600"/>
  <p:notesSz cx="6858000" cy="9144000"/>
  <p:defaultTextStyle>
    <a:defPPr>
      <a:defRPr lang="es-ES"/>
    </a:defPPr>
    <a:lvl1pPr algn="l" defTabSz="3753305" rtl="0" fontAlgn="base">
      <a:spcBef>
        <a:spcPct val="0"/>
      </a:spcBef>
      <a:spcAft>
        <a:spcPct val="0"/>
      </a:spcAft>
      <a:defRPr sz="7300" kern="1200">
        <a:solidFill>
          <a:schemeClr val="tx1"/>
        </a:solidFill>
        <a:latin typeface="Arial" charset="0"/>
        <a:ea typeface="+mn-ea"/>
        <a:cs typeface="+mn-cs"/>
      </a:defRPr>
    </a:lvl1pPr>
    <a:lvl2pPr marL="1876653" indent="-1459620" algn="l" defTabSz="3753305" rtl="0" fontAlgn="base">
      <a:spcBef>
        <a:spcPct val="0"/>
      </a:spcBef>
      <a:spcAft>
        <a:spcPct val="0"/>
      </a:spcAft>
      <a:defRPr sz="7300" kern="1200">
        <a:solidFill>
          <a:schemeClr val="tx1"/>
        </a:solidFill>
        <a:latin typeface="Arial" charset="0"/>
        <a:ea typeface="+mn-ea"/>
        <a:cs typeface="+mn-cs"/>
      </a:defRPr>
    </a:lvl2pPr>
    <a:lvl3pPr marL="3753305" indent="-2919237" algn="l" defTabSz="3753305" rtl="0" fontAlgn="base">
      <a:spcBef>
        <a:spcPct val="0"/>
      </a:spcBef>
      <a:spcAft>
        <a:spcPct val="0"/>
      </a:spcAft>
      <a:defRPr sz="7300" kern="1200">
        <a:solidFill>
          <a:schemeClr val="tx1"/>
        </a:solidFill>
        <a:latin typeface="Arial" charset="0"/>
        <a:ea typeface="+mn-ea"/>
        <a:cs typeface="+mn-cs"/>
      </a:defRPr>
    </a:lvl3pPr>
    <a:lvl4pPr marL="5629958" indent="-4378857" algn="l" defTabSz="3753305" rtl="0" fontAlgn="base">
      <a:spcBef>
        <a:spcPct val="0"/>
      </a:spcBef>
      <a:spcAft>
        <a:spcPct val="0"/>
      </a:spcAft>
      <a:defRPr sz="7300" kern="1200">
        <a:solidFill>
          <a:schemeClr val="tx1"/>
        </a:solidFill>
        <a:latin typeface="Arial" charset="0"/>
        <a:ea typeface="+mn-ea"/>
        <a:cs typeface="+mn-cs"/>
      </a:defRPr>
    </a:lvl4pPr>
    <a:lvl5pPr marL="7506612" indent="-5838476" algn="l" defTabSz="3753305" rtl="0" fontAlgn="base">
      <a:spcBef>
        <a:spcPct val="0"/>
      </a:spcBef>
      <a:spcAft>
        <a:spcPct val="0"/>
      </a:spcAft>
      <a:defRPr sz="7300" kern="1200">
        <a:solidFill>
          <a:schemeClr val="tx1"/>
        </a:solidFill>
        <a:latin typeface="Arial" charset="0"/>
        <a:ea typeface="+mn-ea"/>
        <a:cs typeface="+mn-cs"/>
      </a:defRPr>
    </a:lvl5pPr>
    <a:lvl6pPr marL="2085169" algn="l" defTabSz="834068" rtl="0" eaLnBrk="1" latinLnBrk="0" hangingPunct="1">
      <a:defRPr sz="7300" kern="1200">
        <a:solidFill>
          <a:schemeClr val="tx1"/>
        </a:solidFill>
        <a:latin typeface="Arial" charset="0"/>
        <a:ea typeface="+mn-ea"/>
        <a:cs typeface="+mn-cs"/>
      </a:defRPr>
    </a:lvl6pPr>
    <a:lvl7pPr marL="2502204" algn="l" defTabSz="834068" rtl="0" eaLnBrk="1" latinLnBrk="0" hangingPunct="1">
      <a:defRPr sz="7300" kern="1200">
        <a:solidFill>
          <a:schemeClr val="tx1"/>
        </a:solidFill>
        <a:latin typeface="Arial" charset="0"/>
        <a:ea typeface="+mn-ea"/>
        <a:cs typeface="+mn-cs"/>
      </a:defRPr>
    </a:lvl7pPr>
    <a:lvl8pPr marL="2919237" algn="l" defTabSz="834068" rtl="0" eaLnBrk="1" latinLnBrk="0" hangingPunct="1">
      <a:defRPr sz="7300" kern="1200">
        <a:solidFill>
          <a:schemeClr val="tx1"/>
        </a:solidFill>
        <a:latin typeface="Arial" charset="0"/>
        <a:ea typeface="+mn-ea"/>
        <a:cs typeface="+mn-cs"/>
      </a:defRPr>
    </a:lvl8pPr>
    <a:lvl9pPr marL="3336272" algn="l" defTabSz="834068" rtl="0" eaLnBrk="1" latinLnBrk="0" hangingPunct="1">
      <a:defRPr sz="73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072" userDrawn="1">
          <p15:clr>
            <a:srgbClr val="A4A3A4"/>
          </p15:clr>
        </p15:guide>
        <p15:guide id="2" pos="194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4072"/>
    <a:srgbClr val="009FDA"/>
    <a:srgbClr val="00CCFF"/>
    <a:srgbClr val="0099FF"/>
    <a:srgbClr val="5688A7"/>
    <a:srgbClr val="A37BC2"/>
    <a:srgbClr val="4CD6D0"/>
    <a:srgbClr val="000000"/>
    <a:srgbClr val="003C69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5650" autoAdjust="0"/>
  </p:normalViewPr>
  <p:slideViewPr>
    <p:cSldViewPr showGuides="1">
      <p:cViewPr>
        <p:scale>
          <a:sx n="80" d="100"/>
          <a:sy n="80" d="100"/>
        </p:scale>
        <p:origin x="-9640" y="-6344"/>
      </p:cViewPr>
      <p:guideLst>
        <p:guide orient="horz" pos="9072"/>
        <p:guide pos="1946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6T14:31:21.806"/>
    </inkml:context>
    <inkml:brush xml:id="br0">
      <inkml:brushProperty name="width" value="0.08571" units="cm"/>
      <inkml:brushProperty name="height" value="0.08571" units="cm"/>
    </inkml:brush>
  </inkml:definitions>
  <inkml:trace contextRef="#ctx0" brushRef="#br0">1745 1 8027,'0'0'0</inkml:trace>
</inkml:ink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6FEC8D-1059-4A53-A014-F08AAE7F7C55}" type="datetimeFigureOut">
              <a:rPr lang="es-ES" smtClean="0"/>
              <a:pPr/>
              <a:t>27/4/20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87FCB7-5274-4F87-ACE6-31E6DCA63008}" type="slidenum">
              <a:rPr lang="es-ES" smtClean="0"/>
              <a:pPr/>
              <a:t>‹#›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87FCB7-5274-4F87-ACE6-31E6DCA63008}" type="slidenum">
              <a:rPr lang="es-ES" smtClean="0"/>
              <a:pPr/>
              <a:t>1</a:t>
            </a:fld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674161" y="7480348"/>
            <a:ext cx="41640447" cy="516154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7348318" y="13645220"/>
            <a:ext cx="34292133" cy="615372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2724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5448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8173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0897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362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634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9070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01794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139AFD-5A34-46FB-8B77-1F3477E7D308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968C60-5CC2-4F7B-90AF-6A7BA8D2FC32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EBD839-4FF9-46D2-97E9-1AD16FD2BF5D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8E6093-10D2-4042-AE88-3A7BF191756A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35516856" y="964314"/>
            <a:ext cx="11022472" cy="20545862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2449439" y="964314"/>
            <a:ext cx="32250934" cy="20545862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2B7809-94EC-4FA0-B3F9-16BD5C8F831D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5643F6-B161-421D-A98F-1A8CBB940A8A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DDD94A-D40A-4A10-9B08-B96E76ADABD4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CACF2D-26FA-4E26-8953-F3392E6E64A3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869783" y="15473502"/>
            <a:ext cx="41640447" cy="4782515"/>
          </a:xfrm>
        </p:spPr>
        <p:txBody>
          <a:bodyPr anchor="t"/>
          <a:lstStyle>
            <a:lvl1pPr algn="l">
              <a:defRPr sz="1112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869783" y="10206051"/>
            <a:ext cx="41640447" cy="5267453"/>
          </a:xfrm>
        </p:spPr>
        <p:txBody>
          <a:bodyPr anchor="b"/>
          <a:lstStyle>
            <a:lvl1pPr marL="0" indent="0">
              <a:buNone/>
              <a:defRPr sz="5560">
                <a:solidFill>
                  <a:schemeClr val="tx1">
                    <a:tint val="75000"/>
                  </a:schemeClr>
                </a:solidFill>
              </a:defRPr>
            </a:lvl1pPr>
            <a:lvl2pPr marL="1272434" indent="0">
              <a:buNone/>
              <a:defRPr sz="4949">
                <a:solidFill>
                  <a:schemeClr val="tx1">
                    <a:tint val="75000"/>
                  </a:schemeClr>
                </a:solidFill>
              </a:defRPr>
            </a:lvl2pPr>
            <a:lvl3pPr marL="2544868" indent="0">
              <a:buNone/>
              <a:defRPr sz="4475">
                <a:solidFill>
                  <a:schemeClr val="tx1">
                    <a:tint val="75000"/>
                  </a:schemeClr>
                </a:solidFill>
              </a:defRPr>
            </a:lvl3pPr>
            <a:lvl4pPr marL="3817303" indent="0">
              <a:buNone/>
              <a:defRPr sz="3932">
                <a:solidFill>
                  <a:schemeClr val="tx1">
                    <a:tint val="75000"/>
                  </a:schemeClr>
                </a:solidFill>
              </a:defRPr>
            </a:lvl4pPr>
            <a:lvl5pPr marL="5089737" indent="0">
              <a:buNone/>
              <a:defRPr sz="3932">
                <a:solidFill>
                  <a:schemeClr val="tx1">
                    <a:tint val="75000"/>
                  </a:schemeClr>
                </a:solidFill>
              </a:defRPr>
            </a:lvl5pPr>
            <a:lvl6pPr marL="6362171" indent="0">
              <a:buNone/>
              <a:defRPr sz="3932">
                <a:solidFill>
                  <a:schemeClr val="tx1">
                    <a:tint val="75000"/>
                  </a:schemeClr>
                </a:solidFill>
              </a:defRPr>
            </a:lvl6pPr>
            <a:lvl7pPr marL="7634605" indent="0">
              <a:buNone/>
              <a:defRPr sz="3932">
                <a:solidFill>
                  <a:schemeClr val="tx1">
                    <a:tint val="75000"/>
                  </a:schemeClr>
                </a:solidFill>
              </a:defRPr>
            </a:lvl7pPr>
            <a:lvl8pPr marL="8907039" indent="0">
              <a:buNone/>
              <a:defRPr sz="3932">
                <a:solidFill>
                  <a:schemeClr val="tx1">
                    <a:tint val="75000"/>
                  </a:schemeClr>
                </a:solidFill>
              </a:defRPr>
            </a:lvl8pPr>
            <a:lvl9pPr marL="10179474" indent="0">
              <a:buNone/>
              <a:defRPr sz="39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A15062-BA7A-4399-BE2E-C0482773F79A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2C76FC-2A9F-44C5-A630-870225A80986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2449444" y="5618624"/>
            <a:ext cx="21636702" cy="15891553"/>
          </a:xfrm>
        </p:spPr>
        <p:txBody>
          <a:bodyPr/>
          <a:lstStyle>
            <a:lvl1pPr>
              <a:defRPr sz="7798"/>
            </a:lvl1pPr>
            <a:lvl2pPr>
              <a:defRPr sz="6644"/>
            </a:lvl2pPr>
            <a:lvl3pPr>
              <a:defRPr sz="5560"/>
            </a:lvl3pPr>
            <a:lvl4pPr>
              <a:defRPr sz="4949"/>
            </a:lvl4pPr>
            <a:lvl5pPr>
              <a:defRPr sz="4949"/>
            </a:lvl5pPr>
            <a:lvl6pPr>
              <a:defRPr sz="4949"/>
            </a:lvl6pPr>
            <a:lvl7pPr>
              <a:defRPr sz="4949"/>
            </a:lvl7pPr>
            <a:lvl8pPr>
              <a:defRPr sz="4949"/>
            </a:lvl8pPr>
            <a:lvl9pPr>
              <a:defRPr sz="4949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24902626" y="5618624"/>
            <a:ext cx="21636702" cy="15891553"/>
          </a:xfrm>
        </p:spPr>
        <p:txBody>
          <a:bodyPr/>
          <a:lstStyle>
            <a:lvl1pPr>
              <a:defRPr sz="7798"/>
            </a:lvl1pPr>
            <a:lvl2pPr>
              <a:defRPr sz="6644"/>
            </a:lvl2pPr>
            <a:lvl3pPr>
              <a:defRPr sz="5560"/>
            </a:lvl3pPr>
            <a:lvl4pPr>
              <a:defRPr sz="4949"/>
            </a:lvl4pPr>
            <a:lvl5pPr>
              <a:defRPr sz="4949"/>
            </a:lvl5pPr>
            <a:lvl6pPr>
              <a:defRPr sz="4949"/>
            </a:lvl6pPr>
            <a:lvl7pPr>
              <a:defRPr sz="4949"/>
            </a:lvl7pPr>
            <a:lvl8pPr>
              <a:defRPr sz="4949"/>
            </a:lvl8pPr>
            <a:lvl9pPr>
              <a:defRPr sz="4949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52A96D-5C96-45C2-A232-82965FA1898D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5DB95C-CAFA-4E52-83BB-84DE6F249DFD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2449439" y="5390089"/>
            <a:ext cx="21645210" cy="2246331"/>
          </a:xfrm>
        </p:spPr>
        <p:txBody>
          <a:bodyPr anchor="b"/>
          <a:lstStyle>
            <a:lvl1pPr marL="0" indent="0">
              <a:buNone/>
              <a:defRPr sz="6644" b="1"/>
            </a:lvl1pPr>
            <a:lvl2pPr marL="1272434" indent="0">
              <a:buNone/>
              <a:defRPr sz="5560" b="1"/>
            </a:lvl2pPr>
            <a:lvl3pPr marL="2544868" indent="0">
              <a:buNone/>
              <a:defRPr sz="4949" b="1"/>
            </a:lvl3pPr>
            <a:lvl4pPr marL="3817303" indent="0">
              <a:buNone/>
              <a:defRPr sz="4475" b="1"/>
            </a:lvl4pPr>
            <a:lvl5pPr marL="5089737" indent="0">
              <a:buNone/>
              <a:defRPr sz="4475" b="1"/>
            </a:lvl5pPr>
            <a:lvl6pPr marL="6362171" indent="0">
              <a:buNone/>
              <a:defRPr sz="4475" b="1"/>
            </a:lvl6pPr>
            <a:lvl7pPr marL="7634605" indent="0">
              <a:buNone/>
              <a:defRPr sz="4475" b="1"/>
            </a:lvl7pPr>
            <a:lvl8pPr marL="8907039" indent="0">
              <a:buNone/>
              <a:defRPr sz="4475" b="1"/>
            </a:lvl8pPr>
            <a:lvl9pPr marL="10179474" indent="0">
              <a:buNone/>
              <a:defRPr sz="4475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2449439" y="7636421"/>
            <a:ext cx="21645210" cy="13873754"/>
          </a:xfrm>
        </p:spPr>
        <p:txBody>
          <a:bodyPr/>
          <a:lstStyle>
            <a:lvl1pPr>
              <a:defRPr sz="6644"/>
            </a:lvl1pPr>
            <a:lvl2pPr>
              <a:defRPr sz="5560"/>
            </a:lvl2pPr>
            <a:lvl3pPr>
              <a:defRPr sz="4949"/>
            </a:lvl3pPr>
            <a:lvl4pPr>
              <a:defRPr sz="4475"/>
            </a:lvl4pPr>
            <a:lvl5pPr>
              <a:defRPr sz="4475"/>
            </a:lvl5pPr>
            <a:lvl6pPr>
              <a:defRPr sz="4475"/>
            </a:lvl6pPr>
            <a:lvl7pPr>
              <a:defRPr sz="4475"/>
            </a:lvl7pPr>
            <a:lvl8pPr>
              <a:defRPr sz="4475"/>
            </a:lvl8pPr>
            <a:lvl9pPr>
              <a:defRPr sz="4475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24885611" y="5390089"/>
            <a:ext cx="21653713" cy="2246331"/>
          </a:xfrm>
        </p:spPr>
        <p:txBody>
          <a:bodyPr anchor="b"/>
          <a:lstStyle>
            <a:lvl1pPr marL="0" indent="0">
              <a:buNone/>
              <a:defRPr sz="6644" b="1"/>
            </a:lvl1pPr>
            <a:lvl2pPr marL="1272434" indent="0">
              <a:buNone/>
              <a:defRPr sz="5560" b="1"/>
            </a:lvl2pPr>
            <a:lvl3pPr marL="2544868" indent="0">
              <a:buNone/>
              <a:defRPr sz="4949" b="1"/>
            </a:lvl3pPr>
            <a:lvl4pPr marL="3817303" indent="0">
              <a:buNone/>
              <a:defRPr sz="4475" b="1"/>
            </a:lvl4pPr>
            <a:lvl5pPr marL="5089737" indent="0">
              <a:buNone/>
              <a:defRPr sz="4475" b="1"/>
            </a:lvl5pPr>
            <a:lvl6pPr marL="6362171" indent="0">
              <a:buNone/>
              <a:defRPr sz="4475" b="1"/>
            </a:lvl6pPr>
            <a:lvl7pPr marL="7634605" indent="0">
              <a:buNone/>
              <a:defRPr sz="4475" b="1"/>
            </a:lvl7pPr>
            <a:lvl8pPr marL="8907039" indent="0">
              <a:buNone/>
              <a:defRPr sz="4475" b="1"/>
            </a:lvl8pPr>
            <a:lvl9pPr marL="10179474" indent="0">
              <a:buNone/>
              <a:defRPr sz="4475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24885611" y="7636421"/>
            <a:ext cx="21653713" cy="13873754"/>
          </a:xfrm>
        </p:spPr>
        <p:txBody>
          <a:bodyPr/>
          <a:lstStyle>
            <a:lvl1pPr>
              <a:defRPr sz="6644"/>
            </a:lvl1pPr>
            <a:lvl2pPr>
              <a:defRPr sz="5560"/>
            </a:lvl2pPr>
            <a:lvl3pPr>
              <a:defRPr sz="4949"/>
            </a:lvl3pPr>
            <a:lvl4pPr>
              <a:defRPr sz="4475"/>
            </a:lvl4pPr>
            <a:lvl5pPr>
              <a:defRPr sz="4475"/>
            </a:lvl5pPr>
            <a:lvl6pPr>
              <a:defRPr sz="4475"/>
            </a:lvl6pPr>
            <a:lvl7pPr>
              <a:defRPr sz="4475"/>
            </a:lvl7pPr>
            <a:lvl8pPr>
              <a:defRPr sz="4475"/>
            </a:lvl8pPr>
            <a:lvl9pPr>
              <a:defRPr sz="4475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3B3653-4020-4271-8A48-9B515ACBF9B6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8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D00747-2AE9-45D9-A26F-F12B109C855D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F0C6B5-6D07-494A-8BFA-721B1DCC106B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2DD2A8-66D0-4B3A-9770-622B714F86FE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DB1E8D-1DB7-476B-8561-676C92743A2A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106994-408C-4F11-B1B1-E31D60CAB7A5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449450" y="958733"/>
            <a:ext cx="16116966" cy="4080188"/>
          </a:xfrm>
        </p:spPr>
        <p:txBody>
          <a:bodyPr anchor="b"/>
          <a:lstStyle>
            <a:lvl1pPr algn="l">
              <a:defRPr sz="556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9153249" y="958736"/>
            <a:ext cx="27386080" cy="20551438"/>
          </a:xfrm>
        </p:spPr>
        <p:txBody>
          <a:bodyPr/>
          <a:lstStyle>
            <a:lvl1pPr>
              <a:defRPr sz="8882"/>
            </a:lvl1pPr>
            <a:lvl2pPr>
              <a:defRPr sz="7798"/>
            </a:lvl2pPr>
            <a:lvl3pPr>
              <a:defRPr sz="6644"/>
            </a:lvl3pPr>
            <a:lvl4pPr>
              <a:defRPr sz="5560"/>
            </a:lvl4pPr>
            <a:lvl5pPr>
              <a:defRPr sz="5560"/>
            </a:lvl5pPr>
            <a:lvl6pPr>
              <a:defRPr sz="5560"/>
            </a:lvl6pPr>
            <a:lvl7pPr>
              <a:defRPr sz="5560"/>
            </a:lvl7pPr>
            <a:lvl8pPr>
              <a:defRPr sz="5560"/>
            </a:lvl8pPr>
            <a:lvl9pPr>
              <a:defRPr sz="556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449450" y="5038924"/>
            <a:ext cx="16116966" cy="16471252"/>
          </a:xfrm>
        </p:spPr>
        <p:txBody>
          <a:bodyPr/>
          <a:lstStyle>
            <a:lvl1pPr marL="0" indent="0">
              <a:buNone/>
              <a:defRPr sz="3932"/>
            </a:lvl1pPr>
            <a:lvl2pPr marL="1272434" indent="0">
              <a:buNone/>
              <a:defRPr sz="3390"/>
            </a:lvl2pPr>
            <a:lvl3pPr marL="2544868" indent="0">
              <a:buNone/>
              <a:defRPr sz="2780"/>
            </a:lvl3pPr>
            <a:lvl4pPr marL="3817303" indent="0">
              <a:buNone/>
              <a:defRPr sz="2509"/>
            </a:lvl4pPr>
            <a:lvl5pPr marL="5089737" indent="0">
              <a:buNone/>
              <a:defRPr sz="2509"/>
            </a:lvl5pPr>
            <a:lvl6pPr marL="6362171" indent="0">
              <a:buNone/>
              <a:defRPr sz="2509"/>
            </a:lvl6pPr>
            <a:lvl7pPr marL="7634605" indent="0">
              <a:buNone/>
              <a:defRPr sz="2509"/>
            </a:lvl7pPr>
            <a:lvl8pPr marL="8907039" indent="0">
              <a:buNone/>
              <a:defRPr sz="2509"/>
            </a:lvl8pPr>
            <a:lvl9pPr marL="10179474" indent="0">
              <a:buNone/>
              <a:defRPr sz="2509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002B16-5EF8-47AC-8462-DBECA6CD70F3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A4890D-0972-423A-A8E0-8A4C80580487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02147" y="16855861"/>
            <a:ext cx="29393255" cy="1989929"/>
          </a:xfrm>
        </p:spPr>
        <p:txBody>
          <a:bodyPr anchor="b"/>
          <a:lstStyle>
            <a:lvl1pPr algn="l">
              <a:defRPr sz="556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9602147" y="2151575"/>
            <a:ext cx="29393255" cy="14447877"/>
          </a:xfrm>
        </p:spPr>
        <p:txBody>
          <a:bodyPr rtlCol="0">
            <a:normAutofit/>
          </a:bodyPr>
          <a:lstStyle>
            <a:lvl1pPr marL="0" indent="0">
              <a:buNone/>
              <a:defRPr sz="8882"/>
            </a:lvl1pPr>
            <a:lvl2pPr marL="1272434" indent="0">
              <a:buNone/>
              <a:defRPr sz="7798"/>
            </a:lvl2pPr>
            <a:lvl3pPr marL="2544868" indent="0">
              <a:buNone/>
              <a:defRPr sz="6644"/>
            </a:lvl3pPr>
            <a:lvl4pPr marL="3817303" indent="0">
              <a:buNone/>
              <a:defRPr sz="5560"/>
            </a:lvl4pPr>
            <a:lvl5pPr marL="5089737" indent="0">
              <a:buNone/>
              <a:defRPr sz="5560"/>
            </a:lvl5pPr>
            <a:lvl6pPr marL="6362171" indent="0">
              <a:buNone/>
              <a:defRPr sz="5560"/>
            </a:lvl6pPr>
            <a:lvl7pPr marL="7634605" indent="0">
              <a:buNone/>
              <a:defRPr sz="5560"/>
            </a:lvl7pPr>
            <a:lvl8pPr marL="8907039" indent="0">
              <a:buNone/>
              <a:defRPr sz="5560"/>
            </a:lvl8pPr>
            <a:lvl9pPr marL="10179474" indent="0">
              <a:buNone/>
              <a:defRPr sz="5560"/>
            </a:lvl9pPr>
          </a:lstStyle>
          <a:p>
            <a:pPr lvl="0"/>
            <a:endParaRPr lang="es-E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9602147" y="18845789"/>
            <a:ext cx="29393255" cy="2826031"/>
          </a:xfrm>
        </p:spPr>
        <p:txBody>
          <a:bodyPr/>
          <a:lstStyle>
            <a:lvl1pPr marL="0" indent="0">
              <a:buNone/>
              <a:defRPr sz="3932"/>
            </a:lvl1pPr>
            <a:lvl2pPr marL="1272434" indent="0">
              <a:buNone/>
              <a:defRPr sz="3390"/>
            </a:lvl2pPr>
            <a:lvl3pPr marL="2544868" indent="0">
              <a:buNone/>
              <a:defRPr sz="2780"/>
            </a:lvl3pPr>
            <a:lvl4pPr marL="3817303" indent="0">
              <a:buNone/>
              <a:defRPr sz="2509"/>
            </a:lvl4pPr>
            <a:lvl5pPr marL="5089737" indent="0">
              <a:buNone/>
              <a:defRPr sz="2509"/>
            </a:lvl5pPr>
            <a:lvl6pPr marL="6362171" indent="0">
              <a:buNone/>
              <a:defRPr sz="2509"/>
            </a:lvl6pPr>
            <a:lvl7pPr marL="7634605" indent="0">
              <a:buNone/>
              <a:defRPr sz="2509"/>
            </a:lvl7pPr>
            <a:lvl8pPr marL="8907039" indent="0">
              <a:buNone/>
              <a:defRPr sz="2509"/>
            </a:lvl8pPr>
            <a:lvl9pPr marL="10179474" indent="0">
              <a:buNone/>
              <a:defRPr sz="2509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D9864D-7254-4D0C-B24C-2BC1F8E64C21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D4F109-F370-4A9A-A26C-19081C09276C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1 Marcador de título"/>
          <p:cNvSpPr>
            <a:spLocks noGrp="1"/>
          </p:cNvSpPr>
          <p:nvPr>
            <p:ph type="title"/>
          </p:nvPr>
        </p:nvSpPr>
        <p:spPr bwMode="auto">
          <a:xfrm>
            <a:off x="2448907" y="964396"/>
            <a:ext cx="44090965" cy="40132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75330" tIns="187666" rIns="375330" bIns="18766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título del patrón</a:t>
            </a:r>
          </a:p>
        </p:txBody>
      </p:sp>
      <p:sp>
        <p:nvSpPr>
          <p:cNvPr id="1027" name="2 Marcador de texto"/>
          <p:cNvSpPr>
            <a:spLocks noGrp="1"/>
          </p:cNvSpPr>
          <p:nvPr>
            <p:ph type="body" idx="1"/>
          </p:nvPr>
        </p:nvSpPr>
        <p:spPr bwMode="auto">
          <a:xfrm>
            <a:off x="2448907" y="5618269"/>
            <a:ext cx="44090965" cy="158921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75330" tIns="187666" rIns="375330" bIns="18766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2448907" y="22318229"/>
            <a:ext cx="11431791" cy="1282027"/>
          </a:xfrm>
          <a:prstGeom prst="rect">
            <a:avLst/>
          </a:prstGeom>
        </p:spPr>
        <p:txBody>
          <a:bodyPr vert="horz" lIns="375330" tIns="187666" rIns="375330" bIns="187666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339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C21F71E8-E579-4053-9457-18E79DEAC19E}" type="datetimeFigureOut">
              <a:rPr lang="es-ES"/>
              <a:pPr>
                <a:defRPr/>
              </a:pPr>
              <a:t>27/4/20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16737295" y="22318229"/>
            <a:ext cx="15514188" cy="1282027"/>
          </a:xfrm>
          <a:prstGeom prst="rect">
            <a:avLst/>
          </a:prstGeom>
        </p:spPr>
        <p:txBody>
          <a:bodyPr vert="horz" lIns="375330" tIns="187666" rIns="375330" bIns="187666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339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35108082" y="22318229"/>
            <a:ext cx="11431791" cy="1282027"/>
          </a:xfrm>
          <a:prstGeom prst="rect">
            <a:avLst/>
          </a:prstGeom>
        </p:spPr>
        <p:txBody>
          <a:bodyPr vert="horz" lIns="375330" tIns="187666" rIns="375330" bIns="187666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339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48F6C71-3A9C-4676-9102-752A56F716B2}" type="slidenum">
              <a:rPr lang="es-ES"/>
              <a:pPr>
                <a:defRPr/>
              </a:pPr>
              <a:t>‹#›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544868" rtl="0" fontAlgn="base">
        <a:spcBef>
          <a:spcPct val="0"/>
        </a:spcBef>
        <a:spcAft>
          <a:spcPct val="0"/>
        </a:spcAft>
        <a:defRPr sz="12272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2544868" rtl="0" fontAlgn="base">
        <a:spcBef>
          <a:spcPct val="0"/>
        </a:spcBef>
        <a:spcAft>
          <a:spcPct val="0"/>
        </a:spcAft>
        <a:defRPr sz="12272">
          <a:solidFill>
            <a:schemeClr val="tx1"/>
          </a:solidFill>
          <a:latin typeface="Calibri" pitchFamily="34" charset="0"/>
        </a:defRPr>
      </a:lvl2pPr>
      <a:lvl3pPr algn="ctr" defTabSz="2544868" rtl="0" fontAlgn="base">
        <a:spcBef>
          <a:spcPct val="0"/>
        </a:spcBef>
        <a:spcAft>
          <a:spcPct val="0"/>
        </a:spcAft>
        <a:defRPr sz="12272">
          <a:solidFill>
            <a:schemeClr val="tx1"/>
          </a:solidFill>
          <a:latin typeface="Calibri" pitchFamily="34" charset="0"/>
        </a:defRPr>
      </a:lvl3pPr>
      <a:lvl4pPr algn="ctr" defTabSz="2544868" rtl="0" fontAlgn="base">
        <a:spcBef>
          <a:spcPct val="0"/>
        </a:spcBef>
        <a:spcAft>
          <a:spcPct val="0"/>
        </a:spcAft>
        <a:defRPr sz="12272">
          <a:solidFill>
            <a:schemeClr val="tx1"/>
          </a:solidFill>
          <a:latin typeface="Calibri" pitchFamily="34" charset="0"/>
        </a:defRPr>
      </a:lvl4pPr>
      <a:lvl5pPr algn="ctr" defTabSz="2544868" rtl="0" fontAlgn="base">
        <a:spcBef>
          <a:spcPct val="0"/>
        </a:spcBef>
        <a:spcAft>
          <a:spcPct val="0"/>
        </a:spcAft>
        <a:defRPr sz="12272">
          <a:solidFill>
            <a:schemeClr val="tx1"/>
          </a:solidFill>
          <a:latin typeface="Calibri" pitchFamily="34" charset="0"/>
        </a:defRPr>
      </a:lvl5pPr>
      <a:lvl6pPr marL="282763" algn="ctr" defTabSz="2544868" rtl="0" fontAlgn="base">
        <a:spcBef>
          <a:spcPct val="0"/>
        </a:spcBef>
        <a:spcAft>
          <a:spcPct val="0"/>
        </a:spcAft>
        <a:defRPr sz="12272">
          <a:solidFill>
            <a:schemeClr val="tx1"/>
          </a:solidFill>
          <a:latin typeface="Calibri" pitchFamily="34" charset="0"/>
        </a:defRPr>
      </a:lvl6pPr>
      <a:lvl7pPr marL="565527" algn="ctr" defTabSz="2544868" rtl="0" fontAlgn="base">
        <a:spcBef>
          <a:spcPct val="0"/>
        </a:spcBef>
        <a:spcAft>
          <a:spcPct val="0"/>
        </a:spcAft>
        <a:defRPr sz="12272">
          <a:solidFill>
            <a:schemeClr val="tx1"/>
          </a:solidFill>
          <a:latin typeface="Calibri" pitchFamily="34" charset="0"/>
        </a:defRPr>
      </a:lvl7pPr>
      <a:lvl8pPr marL="848289" algn="ctr" defTabSz="2544868" rtl="0" fontAlgn="base">
        <a:spcBef>
          <a:spcPct val="0"/>
        </a:spcBef>
        <a:spcAft>
          <a:spcPct val="0"/>
        </a:spcAft>
        <a:defRPr sz="12272">
          <a:solidFill>
            <a:schemeClr val="tx1"/>
          </a:solidFill>
          <a:latin typeface="Calibri" pitchFamily="34" charset="0"/>
        </a:defRPr>
      </a:lvl8pPr>
      <a:lvl9pPr marL="1131052" algn="ctr" defTabSz="2544868" rtl="0" fontAlgn="base">
        <a:spcBef>
          <a:spcPct val="0"/>
        </a:spcBef>
        <a:spcAft>
          <a:spcPct val="0"/>
        </a:spcAft>
        <a:defRPr sz="12272">
          <a:solidFill>
            <a:schemeClr val="tx1"/>
          </a:solidFill>
          <a:latin typeface="Calibri" pitchFamily="34" charset="0"/>
        </a:defRPr>
      </a:lvl9pPr>
    </p:titleStyle>
    <p:bodyStyle>
      <a:lvl1pPr marL="954326" indent="-954326" algn="l" defTabSz="2544868" rtl="0" fontAlgn="base">
        <a:spcBef>
          <a:spcPct val="20000"/>
        </a:spcBef>
        <a:spcAft>
          <a:spcPct val="0"/>
        </a:spcAft>
        <a:buFont typeface="Arial" charset="0"/>
        <a:buChar char="•"/>
        <a:defRPr sz="8882" kern="1200">
          <a:solidFill>
            <a:schemeClr val="tx1"/>
          </a:solidFill>
          <a:latin typeface="+mn-lt"/>
          <a:ea typeface="+mn-ea"/>
          <a:cs typeface="+mn-cs"/>
        </a:defRPr>
      </a:lvl1pPr>
      <a:lvl2pPr marL="2067705" indent="-795272" algn="l" defTabSz="2544868" rtl="0" fontAlgn="base">
        <a:spcBef>
          <a:spcPct val="20000"/>
        </a:spcBef>
        <a:spcAft>
          <a:spcPct val="0"/>
        </a:spcAft>
        <a:buFont typeface="Arial" charset="0"/>
        <a:buChar char="–"/>
        <a:defRPr sz="7798" kern="1200">
          <a:solidFill>
            <a:schemeClr val="tx1"/>
          </a:solidFill>
          <a:latin typeface="+mn-lt"/>
          <a:ea typeface="+mn-ea"/>
          <a:cs typeface="+mn-cs"/>
        </a:defRPr>
      </a:lvl2pPr>
      <a:lvl3pPr marL="3181085" indent="-636217" algn="l" defTabSz="2544868" rtl="0" fontAlgn="base">
        <a:spcBef>
          <a:spcPct val="20000"/>
        </a:spcBef>
        <a:spcAft>
          <a:spcPct val="0"/>
        </a:spcAft>
        <a:buFont typeface="Arial" charset="0"/>
        <a:buChar char="•"/>
        <a:defRPr sz="6644" kern="1200">
          <a:solidFill>
            <a:schemeClr val="tx1"/>
          </a:solidFill>
          <a:latin typeface="+mn-lt"/>
          <a:ea typeface="+mn-ea"/>
          <a:cs typeface="+mn-cs"/>
        </a:defRPr>
      </a:lvl3pPr>
      <a:lvl4pPr marL="4453520" indent="-636217" algn="l" defTabSz="2544868" rtl="0" fontAlgn="base">
        <a:spcBef>
          <a:spcPct val="20000"/>
        </a:spcBef>
        <a:spcAft>
          <a:spcPct val="0"/>
        </a:spcAft>
        <a:buFont typeface="Arial" charset="0"/>
        <a:buChar char="–"/>
        <a:defRPr sz="5560" kern="1200">
          <a:solidFill>
            <a:schemeClr val="tx1"/>
          </a:solidFill>
          <a:latin typeface="+mn-lt"/>
          <a:ea typeface="+mn-ea"/>
          <a:cs typeface="+mn-cs"/>
        </a:defRPr>
      </a:lvl4pPr>
      <a:lvl5pPr marL="5725953" indent="-636217" algn="l" defTabSz="2544868" rtl="0" fontAlgn="base">
        <a:spcBef>
          <a:spcPct val="20000"/>
        </a:spcBef>
        <a:spcAft>
          <a:spcPct val="0"/>
        </a:spcAft>
        <a:buFont typeface="Arial" charset="0"/>
        <a:buChar char="»"/>
        <a:defRPr sz="5560" kern="1200">
          <a:solidFill>
            <a:schemeClr val="tx1"/>
          </a:solidFill>
          <a:latin typeface="+mn-lt"/>
          <a:ea typeface="+mn-ea"/>
          <a:cs typeface="+mn-cs"/>
        </a:defRPr>
      </a:lvl5pPr>
      <a:lvl6pPr marL="6998388" indent="-636217" algn="l" defTabSz="2544868" rtl="0" eaLnBrk="1" latinLnBrk="0" hangingPunct="1">
        <a:spcBef>
          <a:spcPct val="20000"/>
        </a:spcBef>
        <a:buFont typeface="Arial" pitchFamily="34" charset="0"/>
        <a:buChar char="•"/>
        <a:defRPr sz="5560" kern="1200">
          <a:solidFill>
            <a:schemeClr val="tx1"/>
          </a:solidFill>
          <a:latin typeface="+mn-lt"/>
          <a:ea typeface="+mn-ea"/>
          <a:cs typeface="+mn-cs"/>
        </a:defRPr>
      </a:lvl6pPr>
      <a:lvl7pPr marL="8270822" indent="-636217" algn="l" defTabSz="2544868" rtl="0" eaLnBrk="1" latinLnBrk="0" hangingPunct="1">
        <a:spcBef>
          <a:spcPct val="20000"/>
        </a:spcBef>
        <a:buFont typeface="Arial" pitchFamily="34" charset="0"/>
        <a:buChar char="•"/>
        <a:defRPr sz="5560" kern="1200">
          <a:solidFill>
            <a:schemeClr val="tx1"/>
          </a:solidFill>
          <a:latin typeface="+mn-lt"/>
          <a:ea typeface="+mn-ea"/>
          <a:cs typeface="+mn-cs"/>
        </a:defRPr>
      </a:lvl7pPr>
      <a:lvl8pPr marL="9543256" indent="-636217" algn="l" defTabSz="2544868" rtl="0" eaLnBrk="1" latinLnBrk="0" hangingPunct="1">
        <a:spcBef>
          <a:spcPct val="20000"/>
        </a:spcBef>
        <a:buFont typeface="Arial" pitchFamily="34" charset="0"/>
        <a:buChar char="•"/>
        <a:defRPr sz="5560" kern="1200">
          <a:solidFill>
            <a:schemeClr val="tx1"/>
          </a:solidFill>
          <a:latin typeface="+mn-lt"/>
          <a:ea typeface="+mn-ea"/>
          <a:cs typeface="+mn-cs"/>
        </a:defRPr>
      </a:lvl8pPr>
      <a:lvl9pPr marL="10815691" indent="-636217" algn="l" defTabSz="2544868" rtl="0" eaLnBrk="1" latinLnBrk="0" hangingPunct="1">
        <a:spcBef>
          <a:spcPct val="20000"/>
        </a:spcBef>
        <a:buFont typeface="Arial" pitchFamily="34" charset="0"/>
        <a:buChar char="•"/>
        <a:defRPr sz="5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2544868" rtl="0" eaLnBrk="1" latinLnBrk="0" hangingPunct="1">
        <a:defRPr sz="4949" kern="1200">
          <a:solidFill>
            <a:schemeClr val="tx1"/>
          </a:solidFill>
          <a:latin typeface="+mn-lt"/>
          <a:ea typeface="+mn-ea"/>
          <a:cs typeface="+mn-cs"/>
        </a:defRPr>
      </a:lvl1pPr>
      <a:lvl2pPr marL="1272434" algn="l" defTabSz="2544868" rtl="0" eaLnBrk="1" latinLnBrk="0" hangingPunct="1">
        <a:defRPr sz="4949" kern="1200">
          <a:solidFill>
            <a:schemeClr val="tx1"/>
          </a:solidFill>
          <a:latin typeface="+mn-lt"/>
          <a:ea typeface="+mn-ea"/>
          <a:cs typeface="+mn-cs"/>
        </a:defRPr>
      </a:lvl2pPr>
      <a:lvl3pPr marL="2544868" algn="l" defTabSz="2544868" rtl="0" eaLnBrk="1" latinLnBrk="0" hangingPunct="1">
        <a:defRPr sz="4949" kern="1200">
          <a:solidFill>
            <a:schemeClr val="tx1"/>
          </a:solidFill>
          <a:latin typeface="+mn-lt"/>
          <a:ea typeface="+mn-ea"/>
          <a:cs typeface="+mn-cs"/>
        </a:defRPr>
      </a:lvl3pPr>
      <a:lvl4pPr marL="3817303" algn="l" defTabSz="2544868" rtl="0" eaLnBrk="1" latinLnBrk="0" hangingPunct="1">
        <a:defRPr sz="4949" kern="1200">
          <a:solidFill>
            <a:schemeClr val="tx1"/>
          </a:solidFill>
          <a:latin typeface="+mn-lt"/>
          <a:ea typeface="+mn-ea"/>
          <a:cs typeface="+mn-cs"/>
        </a:defRPr>
      </a:lvl4pPr>
      <a:lvl5pPr marL="5089737" algn="l" defTabSz="2544868" rtl="0" eaLnBrk="1" latinLnBrk="0" hangingPunct="1">
        <a:defRPr sz="4949" kern="1200">
          <a:solidFill>
            <a:schemeClr val="tx1"/>
          </a:solidFill>
          <a:latin typeface="+mn-lt"/>
          <a:ea typeface="+mn-ea"/>
          <a:cs typeface="+mn-cs"/>
        </a:defRPr>
      </a:lvl5pPr>
      <a:lvl6pPr marL="6362171" algn="l" defTabSz="2544868" rtl="0" eaLnBrk="1" latinLnBrk="0" hangingPunct="1">
        <a:defRPr sz="4949" kern="1200">
          <a:solidFill>
            <a:schemeClr val="tx1"/>
          </a:solidFill>
          <a:latin typeface="+mn-lt"/>
          <a:ea typeface="+mn-ea"/>
          <a:cs typeface="+mn-cs"/>
        </a:defRPr>
      </a:lvl6pPr>
      <a:lvl7pPr marL="7634605" algn="l" defTabSz="2544868" rtl="0" eaLnBrk="1" latinLnBrk="0" hangingPunct="1">
        <a:defRPr sz="4949" kern="1200">
          <a:solidFill>
            <a:schemeClr val="tx1"/>
          </a:solidFill>
          <a:latin typeface="+mn-lt"/>
          <a:ea typeface="+mn-ea"/>
          <a:cs typeface="+mn-cs"/>
        </a:defRPr>
      </a:lvl7pPr>
      <a:lvl8pPr marL="8907039" algn="l" defTabSz="2544868" rtl="0" eaLnBrk="1" latinLnBrk="0" hangingPunct="1">
        <a:defRPr sz="4949" kern="1200">
          <a:solidFill>
            <a:schemeClr val="tx1"/>
          </a:solidFill>
          <a:latin typeface="+mn-lt"/>
          <a:ea typeface="+mn-ea"/>
          <a:cs typeface="+mn-cs"/>
        </a:defRPr>
      </a:lvl8pPr>
      <a:lvl9pPr marL="10179474" algn="l" defTabSz="2544868" rtl="0" eaLnBrk="1" latinLnBrk="0" hangingPunct="1">
        <a:defRPr sz="49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image" Target="../media/image5.tiff"/><Relationship Id="rId12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tiff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C69">
            <a:alpha val="3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7F894C20-CA38-D84E-AFC1-4A45E0D8104A}"/>
              </a:ext>
            </a:extLst>
          </p:cNvPr>
          <p:cNvSpPr/>
          <p:nvPr/>
        </p:nvSpPr>
        <p:spPr>
          <a:xfrm>
            <a:off x="0" y="0"/>
            <a:ext cx="51206400" cy="42163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 dirty="0"/>
          </a:p>
        </p:txBody>
      </p:sp>
      <p:pic>
        <p:nvPicPr>
          <p:cNvPr id="76" name="Picture 75" descr="LogoBCBL_positivo con leyenda.JP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032266" y="648272"/>
            <a:ext cx="2917750" cy="2754872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DC84288A-AB30-5B49-B6D0-34EC1633F8B1}"/>
              </a:ext>
            </a:extLst>
          </p:cNvPr>
          <p:cNvSpPr txBox="1"/>
          <p:nvPr/>
        </p:nvSpPr>
        <p:spPr>
          <a:xfrm>
            <a:off x="17495051" y="228998"/>
            <a:ext cx="162162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>Decoding social knowledge in the human brain</a:t>
            </a:r>
            <a:endParaRPr lang="en-US" sz="60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C503F89-C7CA-A644-A2BB-4E48A5B68461}"/>
              </a:ext>
            </a:extLst>
          </p:cNvPr>
          <p:cNvSpPr txBox="1"/>
          <p:nvPr/>
        </p:nvSpPr>
        <p:spPr>
          <a:xfrm>
            <a:off x="20711637" y="1401451"/>
            <a:ext cx="9783127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s-ES" sz="4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Daniel Alcalá-López</a:t>
            </a:r>
            <a:r>
              <a:rPr lang="es-ES" sz="4800" baseline="300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es-ES" sz="4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David Soto</a:t>
            </a:r>
            <a:r>
              <a:rPr lang="es-ES" sz="4800" baseline="300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1,2</a:t>
            </a:r>
            <a:endParaRPr lang="en-US" sz="4800" baseline="300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A60A853-EA9B-0348-B387-BDDC54E8409C}"/>
              </a:ext>
            </a:extLst>
          </p:cNvPr>
          <p:cNvSpPr txBox="1"/>
          <p:nvPr/>
        </p:nvSpPr>
        <p:spPr>
          <a:xfrm>
            <a:off x="614732" y="1800400"/>
            <a:ext cx="2949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d.alcala@bcbl.eu</a:t>
            </a:r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20D26378-E128-1444-9318-DCB6BCDD6DB3}"/>
              </a:ext>
            </a:extLst>
          </p:cNvPr>
          <p:cNvSpPr/>
          <p:nvPr/>
        </p:nvSpPr>
        <p:spPr>
          <a:xfrm>
            <a:off x="760440" y="5065726"/>
            <a:ext cx="9586568" cy="7495500"/>
          </a:xfrm>
          <a:prstGeom prst="rect">
            <a:avLst/>
          </a:prstGeom>
          <a:solidFill>
            <a:schemeClr val="bg1"/>
          </a:solidFill>
          <a:ln w="38100">
            <a:solidFill>
              <a:srgbClr val="1C4072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 dirty="0"/>
          </a:p>
        </p:txBody>
      </p:sp>
      <p:sp>
        <p:nvSpPr>
          <p:cNvPr id="108" name="Rectángulo 107">
            <a:extLst>
              <a:ext uri="{FF2B5EF4-FFF2-40B4-BE49-F238E27FC236}">
                <a16:creationId xmlns:a16="http://schemas.microsoft.com/office/drawing/2014/main" id="{EBEA1A31-E7C1-4242-960A-1C2833D7530D}"/>
              </a:ext>
            </a:extLst>
          </p:cNvPr>
          <p:cNvSpPr/>
          <p:nvPr/>
        </p:nvSpPr>
        <p:spPr>
          <a:xfrm>
            <a:off x="11273608" y="5049290"/>
            <a:ext cx="26217652" cy="23485532"/>
          </a:xfrm>
          <a:prstGeom prst="rect">
            <a:avLst/>
          </a:prstGeom>
          <a:solidFill>
            <a:schemeClr val="bg1"/>
          </a:solidFill>
          <a:ln w="38100">
            <a:solidFill>
              <a:srgbClr val="1C4072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 dirty="0"/>
          </a:p>
        </p:txBody>
      </p:sp>
      <p:sp>
        <p:nvSpPr>
          <p:cNvPr id="116" name="Rectángulo 115">
            <a:extLst>
              <a:ext uri="{FF2B5EF4-FFF2-40B4-BE49-F238E27FC236}">
                <a16:creationId xmlns:a16="http://schemas.microsoft.com/office/drawing/2014/main" id="{6968271A-03F2-F44B-A47F-D6AEDA5898D0}"/>
              </a:ext>
            </a:extLst>
          </p:cNvPr>
          <p:cNvSpPr/>
          <p:nvPr/>
        </p:nvSpPr>
        <p:spPr>
          <a:xfrm>
            <a:off x="38513240" y="5116880"/>
            <a:ext cx="11932720" cy="16378339"/>
          </a:xfrm>
          <a:prstGeom prst="rect">
            <a:avLst/>
          </a:prstGeom>
          <a:solidFill>
            <a:schemeClr val="bg1"/>
          </a:solidFill>
          <a:ln w="38100">
            <a:solidFill>
              <a:srgbClr val="1C4072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 dirty="0"/>
          </a:p>
        </p:txBody>
      </p:sp>
      <p:sp>
        <p:nvSpPr>
          <p:cNvPr id="344" name="CuadroTexto 343">
            <a:extLst>
              <a:ext uri="{FF2B5EF4-FFF2-40B4-BE49-F238E27FC236}">
                <a16:creationId xmlns:a16="http://schemas.microsoft.com/office/drawing/2014/main" id="{52FF33F2-483B-8545-BBFF-B3BD67650E1B}"/>
              </a:ext>
            </a:extLst>
          </p:cNvPr>
          <p:cNvSpPr txBox="1"/>
          <p:nvPr/>
        </p:nvSpPr>
        <p:spPr>
          <a:xfrm>
            <a:off x="1508512" y="5904856"/>
            <a:ext cx="86129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How does the brain represent conceptual meaning about the attitudes, beliefs, or emotions of other people?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8587337D-01C2-294B-8748-C34ADC47FC90}"/>
              </a:ext>
            </a:extLst>
          </p:cNvPr>
          <p:cNvSpPr/>
          <p:nvPr/>
        </p:nvSpPr>
        <p:spPr>
          <a:xfrm>
            <a:off x="1168060" y="4752728"/>
            <a:ext cx="3912860" cy="1015663"/>
          </a:xfrm>
          <a:prstGeom prst="rect">
            <a:avLst/>
          </a:prstGeom>
          <a:solidFill>
            <a:srgbClr val="1C40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/>
          </a:p>
        </p:txBody>
      </p:sp>
      <p:sp>
        <p:nvSpPr>
          <p:cNvPr id="157" name="TextBox 8">
            <a:extLst>
              <a:ext uri="{FF2B5EF4-FFF2-40B4-BE49-F238E27FC236}">
                <a16:creationId xmlns:a16="http://schemas.microsoft.com/office/drawing/2014/main" id="{F31BB8C8-0291-2D4A-93D8-3EE8D2AADE15}"/>
              </a:ext>
            </a:extLst>
          </p:cNvPr>
          <p:cNvSpPr txBox="1"/>
          <p:nvPr/>
        </p:nvSpPr>
        <p:spPr>
          <a:xfrm>
            <a:off x="14886665" y="10497339"/>
            <a:ext cx="3788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ICC</a:t>
            </a:r>
            <a:r>
              <a:rPr lang="en-US" sz="2000" b="1" baseline="-25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affect</a:t>
            </a:r>
            <a:r>
              <a:rPr lang="en-US" sz="2000" dirty="0"/>
              <a:t>       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=  0’47 [0,36-0,60] 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8" name="TextBox 11">
            <a:extLst>
              <a:ext uri="{FF2B5EF4-FFF2-40B4-BE49-F238E27FC236}">
                <a16:creationId xmlns:a16="http://schemas.microsoft.com/office/drawing/2014/main" id="{CC7AC1FE-01B8-4544-A976-361D1D4669DB}"/>
              </a:ext>
            </a:extLst>
          </p:cNvPr>
          <p:cNvSpPr txBox="1"/>
          <p:nvPr/>
        </p:nvSpPr>
        <p:spPr>
          <a:xfrm>
            <a:off x="14862342" y="10840746"/>
            <a:ext cx="38282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ICC</a:t>
            </a:r>
            <a:r>
              <a:rPr lang="en-US" sz="2000" b="1" baseline="-25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likableness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=  0’93 [0,89-0,96] 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B029AF3-564A-DB49-8458-0753E29745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69322" y="5546690"/>
            <a:ext cx="15481000" cy="9952071"/>
          </a:xfrm>
          <a:prstGeom prst="rect">
            <a:avLst/>
          </a:prstGeom>
        </p:spPr>
      </p:pic>
      <p:pic>
        <p:nvPicPr>
          <p:cNvPr id="21" name="Picture 20" descr="A black and red text&#10;&#10;Description automatically generated">
            <a:extLst>
              <a:ext uri="{FF2B5EF4-FFF2-40B4-BE49-F238E27FC236}">
                <a16:creationId xmlns:a16="http://schemas.microsoft.com/office/drawing/2014/main" id="{30AC09ED-DF50-4848-99DB-F4F5A2B581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2" t="11296" r="3327" b="4203"/>
          <a:stretch/>
        </p:blipFill>
        <p:spPr>
          <a:xfrm>
            <a:off x="11351729" y="19226336"/>
            <a:ext cx="15218482" cy="7699165"/>
          </a:xfrm>
          <a:prstGeom prst="rect">
            <a:avLst/>
          </a:prstGeom>
        </p:spPr>
      </p:pic>
      <p:graphicFrame>
        <p:nvGraphicFramePr>
          <p:cNvPr id="159" name="Table 9">
            <a:extLst>
              <a:ext uri="{FF2B5EF4-FFF2-40B4-BE49-F238E27FC236}">
                <a16:creationId xmlns:a16="http://schemas.microsoft.com/office/drawing/2014/main" id="{B6930F24-3FC1-D749-A9B4-C6ADC32F97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366102"/>
              </p:ext>
            </p:extLst>
          </p:nvPr>
        </p:nvGraphicFramePr>
        <p:xfrm>
          <a:off x="13718989" y="7273445"/>
          <a:ext cx="6123571" cy="3125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3754">
                  <a:extLst>
                    <a:ext uri="{9D8B030D-6E8A-4147-A177-3AD203B41FA5}">
                      <a16:colId xmlns:a16="http://schemas.microsoft.com/office/drawing/2014/main" val="3684725096"/>
                    </a:ext>
                  </a:extLst>
                </a:gridCol>
                <a:gridCol w="1605670">
                  <a:extLst>
                    <a:ext uri="{9D8B030D-6E8A-4147-A177-3AD203B41FA5}">
                      <a16:colId xmlns:a16="http://schemas.microsoft.com/office/drawing/2014/main" val="3927936397"/>
                    </a:ext>
                  </a:extLst>
                </a:gridCol>
                <a:gridCol w="1134283">
                  <a:extLst>
                    <a:ext uri="{9D8B030D-6E8A-4147-A177-3AD203B41FA5}">
                      <a16:colId xmlns:a16="http://schemas.microsoft.com/office/drawing/2014/main" val="3692561101"/>
                    </a:ext>
                  </a:extLst>
                </a:gridCol>
                <a:gridCol w="1015982">
                  <a:extLst>
                    <a:ext uri="{9D8B030D-6E8A-4147-A177-3AD203B41FA5}">
                      <a16:colId xmlns:a16="http://schemas.microsoft.com/office/drawing/2014/main" val="847997271"/>
                    </a:ext>
                  </a:extLst>
                </a:gridCol>
                <a:gridCol w="1303882">
                  <a:extLst>
                    <a:ext uri="{9D8B030D-6E8A-4147-A177-3AD203B41FA5}">
                      <a16:colId xmlns:a16="http://schemas.microsoft.com/office/drawing/2014/main" val="2787952182"/>
                    </a:ext>
                  </a:extLst>
                </a:gridCol>
              </a:tblGrid>
              <a:tr h="225440">
                <a:tc>
                  <a:txBody>
                    <a:bodyPr/>
                    <a:lstStyle/>
                    <a:p>
                      <a:r>
                        <a:rPr lang="es-ES" sz="1800" dirty="0">
                          <a:solidFill>
                            <a:srgbClr val="000000"/>
                          </a:solidFill>
                        </a:rPr>
                        <a:t>ID</a:t>
                      </a:r>
                    </a:p>
                  </a:txBody>
                  <a:tcPr marL="38186" marR="38186" marT="19093" marB="1909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Concept</a:t>
                      </a:r>
                    </a:p>
                  </a:txBody>
                  <a:tcPr marL="38186" marR="38186" marT="19093" marB="1909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Pre</a:t>
                      </a:r>
                    </a:p>
                  </a:txBody>
                  <a:tcPr marL="38186" marR="38186" marT="19093" marB="1909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Post</a:t>
                      </a:r>
                    </a:p>
                  </a:txBody>
                  <a:tcPr marL="38186" marR="38186" marT="19093" marB="1909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Dimension</a:t>
                      </a:r>
                    </a:p>
                  </a:txBody>
                  <a:tcPr marL="38186" marR="38186" marT="19093" marB="1909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3805092"/>
                  </a:ext>
                </a:extLst>
              </a:tr>
              <a:tr h="225440">
                <a:tc>
                  <a:txBody>
                    <a:bodyPr/>
                    <a:lstStyle/>
                    <a:p>
                      <a:r>
                        <a:rPr lang="es-ES" sz="1800" dirty="0"/>
                        <a:t>sub-001</a:t>
                      </a:r>
                    </a:p>
                  </a:txBody>
                  <a:tcPr marL="38186" marR="38186" marT="19093" marB="1909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/>
                        <a:t>Boring</a:t>
                      </a:r>
                    </a:p>
                  </a:txBody>
                  <a:tcPr marL="38186" marR="38186" marT="19093" marB="1909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20</a:t>
                      </a:r>
                    </a:p>
                  </a:txBody>
                  <a:tcPr marL="38186" marR="38186" marT="19093" marB="1909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10</a:t>
                      </a:r>
                    </a:p>
                  </a:txBody>
                  <a:tcPr marL="38186" marR="38186" marT="19093" marB="1909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likableness</a:t>
                      </a:r>
                    </a:p>
                  </a:txBody>
                  <a:tcPr marL="38186" marR="38186" marT="19093" marB="19093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409636"/>
                  </a:ext>
                </a:extLst>
              </a:tr>
              <a:tr h="225440">
                <a:tc>
                  <a:txBody>
                    <a:bodyPr/>
                    <a:lstStyle/>
                    <a:p>
                      <a:r>
                        <a:rPr lang="es-ES" sz="1800" dirty="0"/>
                        <a:t>sub-001</a:t>
                      </a:r>
                    </a:p>
                  </a:txBody>
                  <a:tcPr marL="38186" marR="38186" marT="19093" marB="19093"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 dirty="0"/>
                        <a:t>Good-natured</a:t>
                      </a:r>
                    </a:p>
                  </a:txBody>
                  <a:tcPr marL="38186" marR="38186" marT="19093" marB="19093"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65</a:t>
                      </a:r>
                    </a:p>
                  </a:txBody>
                  <a:tcPr marL="38186" marR="38186" marT="19093" marB="19093"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70</a:t>
                      </a:r>
                    </a:p>
                  </a:txBody>
                  <a:tcPr marL="38186" marR="38186" marT="19093" marB="19093"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likableness</a:t>
                      </a:r>
                    </a:p>
                  </a:txBody>
                  <a:tcPr marL="38186" marR="38186" marT="19093" marB="19093"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1609471"/>
                  </a:ext>
                </a:extLst>
              </a:tr>
              <a:tr h="225440">
                <a:tc>
                  <a:txBody>
                    <a:bodyPr/>
                    <a:lstStyle/>
                    <a:p>
                      <a:r>
                        <a:rPr lang="es-ES" sz="1800" dirty="0"/>
                        <a:t>sub-001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 dirty="0"/>
                        <a:t>Thankful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81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72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likableness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2837233"/>
                  </a:ext>
                </a:extLst>
              </a:tr>
              <a:tr h="2254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dirty="0"/>
                        <a:t>sub-001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/>
                        <a:t>Cheerful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95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80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likableness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303402"/>
                  </a:ext>
                </a:extLst>
              </a:tr>
              <a:tr h="225440">
                <a:tc>
                  <a:txBody>
                    <a:bodyPr/>
                    <a:lstStyle/>
                    <a:p>
                      <a:r>
                        <a:rPr lang="es-ES" sz="1800" dirty="0"/>
                        <a:t>…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/>
                        <a:t>…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…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…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800" dirty="0"/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6322828"/>
                  </a:ext>
                </a:extLst>
              </a:tr>
              <a:tr h="225440">
                <a:tc>
                  <a:txBody>
                    <a:bodyPr/>
                    <a:lstStyle/>
                    <a:p>
                      <a:r>
                        <a:rPr lang="es-ES" sz="1800" dirty="0"/>
                        <a:t>sub-030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 dirty="0"/>
                        <a:t>Resentful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50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70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affect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1510918"/>
                  </a:ext>
                </a:extLst>
              </a:tr>
              <a:tr h="2254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dirty="0"/>
                        <a:t>sub-030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/>
                        <a:t>Sensible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100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95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affect</a:t>
                      </a:r>
                      <a:endParaRPr lang="es-ES" sz="1800" dirty="0"/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137023"/>
                  </a:ext>
                </a:extLst>
              </a:tr>
              <a:tr h="2254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dirty="0"/>
                        <a:t>sub-030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/>
                        <a:t>Honest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50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50</a:t>
                      </a:r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affect</a:t>
                      </a:r>
                      <a:endParaRPr lang="es-ES" sz="1800" dirty="0"/>
                    </a:p>
                  </a:txBody>
                  <a:tcPr marL="38186" marR="38186" marT="19093" marB="19093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371346"/>
                  </a:ext>
                </a:extLst>
              </a:tr>
              <a:tr h="2254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dirty="0"/>
                        <a:t>sub-030</a:t>
                      </a:r>
                    </a:p>
                  </a:txBody>
                  <a:tcPr marL="38186" marR="38186" marT="19093" marB="19093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 dirty="0"/>
                        <a:t>Lazy</a:t>
                      </a:r>
                    </a:p>
                  </a:txBody>
                  <a:tcPr marL="38186" marR="38186" marT="19093" marB="19093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10</a:t>
                      </a:r>
                    </a:p>
                  </a:txBody>
                  <a:tcPr marL="38186" marR="38186" marT="19093" marB="19093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sz="1800" dirty="0"/>
                        <a:t>0</a:t>
                      </a:r>
                    </a:p>
                  </a:txBody>
                  <a:tcPr marL="38186" marR="38186" marT="19093" marB="19093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affect</a:t>
                      </a:r>
                      <a:endParaRPr lang="es-ES" sz="1800" dirty="0"/>
                    </a:p>
                  </a:txBody>
                  <a:tcPr marL="38186" marR="38186" marT="19093" marB="19093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7502695"/>
                  </a:ext>
                </a:extLst>
              </a:tr>
            </a:tbl>
          </a:graphicData>
        </a:graphic>
      </p:graphicFrame>
      <p:cxnSp>
        <p:nvCxnSpPr>
          <p:cNvPr id="160" name="Conector recto de flecha 159">
            <a:extLst>
              <a:ext uri="{FF2B5EF4-FFF2-40B4-BE49-F238E27FC236}">
                <a16:creationId xmlns:a16="http://schemas.microsoft.com/office/drawing/2014/main" id="{AA84D91A-09A7-AF4B-A823-F7509B1FE5D2}"/>
              </a:ext>
            </a:extLst>
          </p:cNvPr>
          <p:cNvCxnSpPr>
            <a:cxnSpLocks/>
          </p:cNvCxnSpPr>
          <p:nvPr/>
        </p:nvCxnSpPr>
        <p:spPr>
          <a:xfrm>
            <a:off x="15167054" y="6945418"/>
            <a:ext cx="1180883" cy="0"/>
          </a:xfrm>
          <a:prstGeom prst="straightConnector1">
            <a:avLst/>
          </a:prstGeom>
          <a:ln w="28575">
            <a:solidFill>
              <a:srgbClr val="00A2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Conector recto de flecha 160">
            <a:extLst>
              <a:ext uri="{FF2B5EF4-FFF2-40B4-BE49-F238E27FC236}">
                <a16:creationId xmlns:a16="http://schemas.microsoft.com/office/drawing/2014/main" id="{BC84DFD4-91AF-CF4B-9CA9-FE1CCFACA753}"/>
              </a:ext>
            </a:extLst>
          </p:cNvPr>
          <p:cNvCxnSpPr>
            <a:cxnSpLocks/>
          </p:cNvCxnSpPr>
          <p:nvPr/>
        </p:nvCxnSpPr>
        <p:spPr>
          <a:xfrm>
            <a:off x="13442585" y="7941322"/>
            <a:ext cx="0" cy="1209437"/>
          </a:xfrm>
          <a:prstGeom prst="straightConnector1">
            <a:avLst/>
          </a:prstGeom>
          <a:ln w="28575">
            <a:solidFill>
              <a:srgbClr val="00A2E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7" name="Table 80">
            <a:extLst>
              <a:ext uri="{FF2B5EF4-FFF2-40B4-BE49-F238E27FC236}">
                <a16:creationId xmlns:a16="http://schemas.microsoft.com/office/drawing/2014/main" id="{1994889F-0F38-3A48-BE0B-06F85203F1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074424"/>
              </p:ext>
            </p:extLst>
          </p:nvPr>
        </p:nvGraphicFramePr>
        <p:xfrm>
          <a:off x="12298828" y="16761642"/>
          <a:ext cx="8098218" cy="1888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8937">
                  <a:extLst>
                    <a:ext uri="{9D8B030D-6E8A-4147-A177-3AD203B41FA5}">
                      <a16:colId xmlns:a16="http://schemas.microsoft.com/office/drawing/2014/main" val="1587328362"/>
                    </a:ext>
                  </a:extLst>
                </a:gridCol>
                <a:gridCol w="1424080">
                  <a:extLst>
                    <a:ext uri="{9D8B030D-6E8A-4147-A177-3AD203B41FA5}">
                      <a16:colId xmlns:a16="http://schemas.microsoft.com/office/drawing/2014/main" val="3684725096"/>
                    </a:ext>
                  </a:extLst>
                </a:gridCol>
                <a:gridCol w="948213">
                  <a:extLst>
                    <a:ext uri="{9D8B030D-6E8A-4147-A177-3AD203B41FA5}">
                      <a16:colId xmlns:a16="http://schemas.microsoft.com/office/drawing/2014/main" val="3927936397"/>
                    </a:ext>
                  </a:extLst>
                </a:gridCol>
                <a:gridCol w="825216">
                  <a:extLst>
                    <a:ext uri="{9D8B030D-6E8A-4147-A177-3AD203B41FA5}">
                      <a16:colId xmlns:a16="http://schemas.microsoft.com/office/drawing/2014/main" val="3692561101"/>
                    </a:ext>
                  </a:extLst>
                </a:gridCol>
                <a:gridCol w="813914">
                  <a:extLst>
                    <a:ext uri="{9D8B030D-6E8A-4147-A177-3AD203B41FA5}">
                      <a16:colId xmlns:a16="http://schemas.microsoft.com/office/drawing/2014/main" val="2735485357"/>
                    </a:ext>
                  </a:extLst>
                </a:gridCol>
                <a:gridCol w="791304">
                  <a:extLst>
                    <a:ext uri="{9D8B030D-6E8A-4147-A177-3AD203B41FA5}">
                      <a16:colId xmlns:a16="http://schemas.microsoft.com/office/drawing/2014/main" val="2652771846"/>
                    </a:ext>
                  </a:extLst>
                </a:gridCol>
                <a:gridCol w="779997">
                  <a:extLst>
                    <a:ext uri="{9D8B030D-6E8A-4147-A177-3AD203B41FA5}">
                      <a16:colId xmlns:a16="http://schemas.microsoft.com/office/drawing/2014/main" val="1536064013"/>
                    </a:ext>
                  </a:extLst>
                </a:gridCol>
                <a:gridCol w="776557">
                  <a:extLst>
                    <a:ext uri="{9D8B030D-6E8A-4147-A177-3AD203B41FA5}">
                      <a16:colId xmlns:a16="http://schemas.microsoft.com/office/drawing/2014/main" val="3759717257"/>
                    </a:ext>
                  </a:extLst>
                </a:gridCol>
              </a:tblGrid>
              <a:tr h="417707">
                <a:tc>
                  <a:txBody>
                    <a:bodyPr/>
                    <a:lstStyle/>
                    <a:p>
                      <a:endParaRPr lang="es-ES" sz="1800" dirty="0"/>
                    </a:p>
                  </a:txBody>
                  <a:tcPr marL="48541" marR="48541" marT="24271" marB="2427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800" dirty="0"/>
                    </a:p>
                  </a:txBody>
                  <a:tcPr marL="48541" marR="48541" marT="24271" marB="2427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Sum of Squares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df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Mean Square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ω</a:t>
                      </a:r>
                      <a:r>
                        <a:rPr lang="el-GR" sz="1800" baseline="30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3805092"/>
                  </a:ext>
                </a:extLst>
              </a:tr>
              <a:tr h="237722">
                <a:tc rowSpan="2">
                  <a:txBody>
                    <a:bodyPr/>
                    <a:lstStyle/>
                    <a:p>
                      <a:pPr marL="0" marR="0" lvl="0" indent="0" algn="ctr" defTabSz="2544868" rtl="0" eaLnBrk="1" fontAlgn="auto" latinLnBrk="0" hangingPunct="1">
                        <a:lnSpc>
                          <a:spcPct val="100000"/>
                        </a:lnSpc>
                        <a:spcBef>
                          <a:spcPts val="4200"/>
                        </a:spcBef>
                        <a:spcAft>
                          <a:spcPts val="24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noProof="0" dirty="0"/>
                        <a:t>Partition CV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n-GB" sz="1800" noProof="0" dirty="0"/>
                        <a:t>Affect</a:t>
                      </a:r>
                    </a:p>
                  </a:txBody>
                  <a:tcPr marL="48541" marR="48541" marT="24271" marB="2427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n-US" sz="1800" dirty="0"/>
                        <a:t>0.086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200"/>
                        </a:spcBef>
                        <a:spcAft>
                          <a:spcPts val="24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8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200"/>
                        </a:spcBef>
                        <a:spcAft>
                          <a:spcPts val="24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0.011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200"/>
                        </a:spcBef>
                        <a:spcAft>
                          <a:spcPts val="24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19.505 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200"/>
                        </a:spcBef>
                        <a:spcAft>
                          <a:spcPts val="24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&lt; .001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200"/>
                        </a:spcBef>
                        <a:spcAft>
                          <a:spcPts val="24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0.244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409636"/>
                  </a:ext>
                </a:extLst>
              </a:tr>
              <a:tr h="237722">
                <a:tc vMerge="1">
                  <a:txBody>
                    <a:bodyPr/>
                    <a:lstStyle/>
                    <a:p>
                      <a:pPr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endParaRPr lang="en-GB" sz="1400" noProof="0" dirty="0"/>
                    </a:p>
                  </a:txBody>
                  <a:tcPr marL="48541" marR="48541" marT="24271" marB="2427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n-GB" sz="1800" noProof="0" dirty="0"/>
                        <a:t>Likableness</a:t>
                      </a:r>
                    </a:p>
                  </a:txBody>
                  <a:tcPr marL="48541" marR="48541" marT="24271" marB="2427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0.240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8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0.030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30.888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200"/>
                        </a:spcBef>
                        <a:spcAft>
                          <a:spcPts val="24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dirty="0"/>
                        <a:t>&lt; .001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0.267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1609471"/>
                  </a:ext>
                </a:extLst>
              </a:tr>
              <a:tr h="237722">
                <a:tc rowSpan="2">
                  <a:txBody>
                    <a:bodyPr/>
                    <a:lstStyle/>
                    <a:p>
                      <a:pPr marL="0" marR="0" lvl="0" indent="0" algn="ctr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4200"/>
                        </a:spcBef>
                        <a:spcAft>
                          <a:spcPts val="24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noProof="0" dirty="0"/>
                        <a:t>Item CV</a:t>
                      </a:r>
                    </a:p>
                  </a:txBody>
                  <a:tcPr marL="48541" marR="48541" marT="24271" marB="24271" anchor="ctr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n-GB" sz="1800" noProof="0" dirty="0"/>
                        <a:t>Affect</a:t>
                      </a:r>
                    </a:p>
                  </a:txBody>
                  <a:tcPr marL="48541" marR="48541" marT="24271" marB="24271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0.040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8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0.005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8.195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&lt; .001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0.240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7409242"/>
                  </a:ext>
                </a:extLst>
              </a:tr>
              <a:tr h="237722">
                <a:tc vMerge="1">
                  <a:txBody>
                    <a:bodyPr/>
                    <a:lstStyle/>
                    <a:p>
                      <a:pPr marL="0" marR="0" lvl="0" indent="0" algn="l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4200"/>
                        </a:spcBef>
                        <a:spcAft>
                          <a:spcPts val="24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noProof="0" dirty="0"/>
                    </a:p>
                  </a:txBody>
                  <a:tcPr marL="48541" marR="48541" marT="24271" marB="2427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4200"/>
                        </a:spcBef>
                        <a:spcAft>
                          <a:spcPts val="24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noProof="0" dirty="0"/>
                        <a:t>Likableness</a:t>
                      </a:r>
                    </a:p>
                  </a:txBody>
                  <a:tcPr marL="48541" marR="48541" marT="24271" marB="2427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0.176 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8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0.038 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23.531 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&lt; .001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4200"/>
                        </a:spcBef>
                        <a:spcAft>
                          <a:spcPts val="2400"/>
                        </a:spcAft>
                      </a:pPr>
                      <a:r>
                        <a:rPr lang="es-ES" sz="1800" dirty="0"/>
                        <a:t>0.218 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237601"/>
                  </a:ext>
                </a:extLst>
              </a:tr>
            </a:tbl>
          </a:graphicData>
        </a:graphic>
      </p:graphicFrame>
      <p:sp>
        <p:nvSpPr>
          <p:cNvPr id="467" name="CuadroTexto 313">
            <a:extLst>
              <a:ext uri="{FF2B5EF4-FFF2-40B4-BE49-F238E27FC236}">
                <a16:creationId xmlns:a16="http://schemas.microsoft.com/office/drawing/2014/main" id="{6AB44612-5BD9-5B4C-85FA-18D2469CD2F7}"/>
              </a:ext>
            </a:extLst>
          </p:cNvPr>
          <p:cNvSpPr txBox="1"/>
          <p:nvPr/>
        </p:nvSpPr>
        <p:spPr>
          <a:xfrm>
            <a:off x="11949385" y="6021488"/>
            <a:ext cx="101351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The intraclass correlation coefficient shows a fair test-retest repeatability for the ratings of </a:t>
            </a:r>
            <a:r>
              <a:rPr lang="en-US" sz="2400" i="1" dirty="0">
                <a:solidFill>
                  <a:srgbClr val="1C4072"/>
                </a:solidFill>
              </a:rPr>
              <a:t>affect</a:t>
            </a:r>
            <a:r>
              <a:rPr lang="en-US" sz="2400" dirty="0">
                <a:solidFill>
                  <a:srgbClr val="1C4072"/>
                </a:solidFill>
              </a:rPr>
              <a:t> and excellent for the ratings of </a:t>
            </a:r>
            <a:r>
              <a:rPr lang="en-US" sz="2400" i="1" dirty="0">
                <a:solidFill>
                  <a:srgbClr val="1C4072"/>
                </a:solidFill>
              </a:rPr>
              <a:t>likableness.</a:t>
            </a:r>
            <a:endParaRPr lang="en-US" sz="2400" dirty="0">
              <a:solidFill>
                <a:srgbClr val="1C4072"/>
              </a:solidFill>
            </a:endParaRPr>
          </a:p>
        </p:txBody>
      </p:sp>
      <p:sp>
        <p:nvSpPr>
          <p:cNvPr id="469" name="CuadroTexto 310">
            <a:extLst>
              <a:ext uri="{FF2B5EF4-FFF2-40B4-BE49-F238E27FC236}">
                <a16:creationId xmlns:a16="http://schemas.microsoft.com/office/drawing/2014/main" id="{DA424F77-4C66-3044-994C-02B53076CAE3}"/>
              </a:ext>
            </a:extLst>
          </p:cNvPr>
          <p:cNvSpPr txBox="1"/>
          <p:nvPr/>
        </p:nvSpPr>
        <p:spPr>
          <a:xfrm>
            <a:off x="11797834" y="27142567"/>
            <a:ext cx="14675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Figure 2. Decoding accuracies of social concepts across the brain. 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Classification accuracy of both the affect and likableness of social knowledge using partition-level </a:t>
            </a:r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(A)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as well as item-level </a:t>
            </a:r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(C) 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cross-validation procedures. Panels </a:t>
            </a:r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(B)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and </a:t>
            </a:r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(D)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show </a:t>
            </a:r>
            <a:r>
              <a:rPr lang="en-US" sz="1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post hoc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paired </a:t>
            </a:r>
            <a:r>
              <a:rPr lang="en-US" sz="1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-tests of separate repeated-measures ANOVAs with one factor (ROI) for affect </a:t>
            </a:r>
            <a:r>
              <a:rPr lang="en-US" sz="1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(red) 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likableness </a:t>
            </a:r>
            <a:r>
              <a:rPr lang="en-US" sz="1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(grey)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for both CV procedures.</a:t>
            </a:r>
          </a:p>
        </p:txBody>
      </p:sp>
      <p:sp>
        <p:nvSpPr>
          <p:cNvPr id="331" name="CuadroTexto 330">
            <a:extLst>
              <a:ext uri="{FF2B5EF4-FFF2-40B4-BE49-F238E27FC236}">
                <a16:creationId xmlns:a16="http://schemas.microsoft.com/office/drawing/2014/main" id="{99F27435-944F-2545-A7B2-007C08C257DF}"/>
              </a:ext>
            </a:extLst>
          </p:cNvPr>
          <p:cNvSpPr txBox="1"/>
          <p:nvPr/>
        </p:nvSpPr>
        <p:spPr>
          <a:xfrm>
            <a:off x="39263596" y="15985976"/>
            <a:ext cx="5061684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15900" indent="-215900"/>
            <a:r>
              <a:rPr lang="en-US" sz="2400" b="1" dirty="0">
                <a:solidFill>
                  <a:srgbClr val="4CD6D0"/>
                </a:solidFill>
              </a:rPr>
              <a:t>+</a:t>
            </a:r>
            <a:r>
              <a:rPr lang="en-US" sz="2400" dirty="0">
                <a:solidFill>
                  <a:srgbClr val="043951"/>
                </a:solidFill>
              </a:rPr>
              <a:t> </a:t>
            </a:r>
            <a:r>
              <a:rPr lang="en-US" sz="2400" dirty="0">
                <a:solidFill>
                  <a:srgbClr val="1C4072"/>
                </a:solidFill>
              </a:rPr>
              <a:t>3 semantic regions (lateral temporal lobe, LTL; inferior frontal gyrus, IFG; and precuneus, Prec)</a:t>
            </a:r>
          </a:p>
        </p:txBody>
      </p:sp>
      <p:sp>
        <p:nvSpPr>
          <p:cNvPr id="333" name="CuadroTexto 332">
            <a:extLst>
              <a:ext uri="{FF2B5EF4-FFF2-40B4-BE49-F238E27FC236}">
                <a16:creationId xmlns:a16="http://schemas.microsoft.com/office/drawing/2014/main" id="{7748ED30-D3D2-F74C-BD7E-1BBA27B3DC4F}"/>
              </a:ext>
            </a:extLst>
          </p:cNvPr>
          <p:cNvSpPr txBox="1"/>
          <p:nvPr/>
        </p:nvSpPr>
        <p:spPr>
          <a:xfrm>
            <a:off x="39263596" y="18680134"/>
            <a:ext cx="50571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5688A7"/>
                </a:solidFill>
              </a:rPr>
              <a:t>+</a:t>
            </a:r>
            <a:r>
              <a:rPr lang="en-US" sz="2400" dirty="0">
                <a:solidFill>
                  <a:srgbClr val="043951"/>
                </a:solidFill>
              </a:rPr>
              <a:t> </a:t>
            </a:r>
            <a:r>
              <a:rPr lang="en-US" sz="2400" dirty="0">
                <a:solidFill>
                  <a:srgbClr val="1C4072"/>
                </a:solidFill>
              </a:rPr>
              <a:t>2 semantic &amp; social regions</a:t>
            </a:r>
          </a:p>
          <a:p>
            <a:r>
              <a:rPr lang="en-US" sz="2400" dirty="0">
                <a:solidFill>
                  <a:srgbClr val="1C4072"/>
                </a:solidFill>
              </a:rPr>
              <a:t>   (anterior temporal lobe, ATL;</a:t>
            </a:r>
          </a:p>
          <a:p>
            <a:r>
              <a:rPr lang="en-US" sz="2400" dirty="0">
                <a:solidFill>
                  <a:srgbClr val="1C4072"/>
                </a:solidFill>
              </a:rPr>
              <a:t>   anterior prefrontal cortex, aPFC)</a:t>
            </a:r>
          </a:p>
        </p:txBody>
      </p:sp>
      <p:sp>
        <p:nvSpPr>
          <p:cNvPr id="334" name="CuadroTexto 8">
            <a:extLst>
              <a:ext uri="{FF2B5EF4-FFF2-40B4-BE49-F238E27FC236}">
                <a16:creationId xmlns:a16="http://schemas.microsoft.com/office/drawing/2014/main" id="{6C686B3F-A589-1247-84D8-E8F675DE33D1}"/>
              </a:ext>
            </a:extLst>
          </p:cNvPr>
          <p:cNvSpPr txBox="1"/>
          <p:nvPr/>
        </p:nvSpPr>
        <p:spPr>
          <a:xfrm>
            <a:off x="39284720" y="20024379"/>
            <a:ext cx="50359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75000"/>
                  </a:schemeClr>
                </a:solidFill>
              </a:rPr>
              <a:t>+</a:t>
            </a:r>
            <a:r>
              <a:rPr lang="en-US" sz="2400" dirty="0">
                <a:solidFill>
                  <a:srgbClr val="043951"/>
                </a:solidFill>
              </a:rPr>
              <a:t> </a:t>
            </a:r>
            <a:r>
              <a:rPr lang="en-US" sz="2400" dirty="0">
                <a:solidFill>
                  <a:srgbClr val="1C4072"/>
                </a:solidFill>
              </a:rPr>
              <a:t>1 control region (primary visual cortex, V1)</a:t>
            </a:r>
          </a:p>
        </p:txBody>
      </p:sp>
      <p:sp>
        <p:nvSpPr>
          <p:cNvPr id="336" name="CuadroTexto 335">
            <a:extLst>
              <a:ext uri="{FF2B5EF4-FFF2-40B4-BE49-F238E27FC236}">
                <a16:creationId xmlns:a16="http://schemas.microsoft.com/office/drawing/2014/main" id="{41BEED80-EF11-8B4D-8841-A8F27AE2D994}"/>
              </a:ext>
            </a:extLst>
          </p:cNvPr>
          <p:cNvSpPr txBox="1"/>
          <p:nvPr/>
        </p:nvSpPr>
        <p:spPr>
          <a:xfrm>
            <a:off x="39284720" y="14425607"/>
            <a:ext cx="110172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rgbClr val="1C4072"/>
                </a:solidFill>
              </a:rPr>
              <a:t>Regions of interest</a:t>
            </a:r>
            <a:r>
              <a:rPr lang="en-US" sz="2400" b="1" dirty="0">
                <a:solidFill>
                  <a:srgbClr val="1C4072"/>
                </a:solidFill>
              </a:rPr>
              <a:t>: </a:t>
            </a:r>
            <a:r>
              <a:rPr lang="en-US" sz="2400" dirty="0">
                <a:solidFill>
                  <a:srgbClr val="1C4072"/>
                </a:solidFill>
              </a:rPr>
              <a:t>based on previous studies on semantic (JR Binder et al. 2009 </a:t>
            </a:r>
            <a:r>
              <a:rPr lang="en-US" sz="2400" dirty="0" err="1">
                <a:solidFill>
                  <a:srgbClr val="1C4072"/>
                </a:solidFill>
              </a:rPr>
              <a:t>Cereb</a:t>
            </a:r>
            <a:r>
              <a:rPr lang="en-US" sz="2400" dirty="0">
                <a:solidFill>
                  <a:srgbClr val="1C4072"/>
                </a:solidFill>
              </a:rPr>
              <a:t> Cortex) and social information processing (D </a:t>
            </a:r>
            <a:r>
              <a:rPr lang="en-US" sz="2400" dirty="0" err="1">
                <a:solidFill>
                  <a:srgbClr val="1C4072"/>
                </a:solidFill>
              </a:rPr>
              <a:t>Alcalá</a:t>
            </a:r>
            <a:r>
              <a:rPr lang="en-US" sz="2400" dirty="0">
                <a:solidFill>
                  <a:srgbClr val="1C4072"/>
                </a:solidFill>
              </a:rPr>
              <a:t>-López et al. 2017 </a:t>
            </a:r>
            <a:r>
              <a:rPr lang="en-US" sz="2400" dirty="0" err="1">
                <a:solidFill>
                  <a:srgbClr val="1C4072"/>
                </a:solidFill>
              </a:rPr>
              <a:t>Cereb</a:t>
            </a:r>
            <a:r>
              <a:rPr lang="en-US" sz="2400" dirty="0">
                <a:solidFill>
                  <a:srgbClr val="1C4072"/>
                </a:solidFill>
              </a:rPr>
              <a:t> Cortex):</a:t>
            </a:r>
          </a:p>
        </p:txBody>
      </p:sp>
      <p:pic>
        <p:nvPicPr>
          <p:cNvPr id="25" name="Picture 2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C1F1458-9A73-5146-976A-0FA078A6277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6"/>
          <a:stretch/>
        </p:blipFill>
        <p:spPr>
          <a:xfrm>
            <a:off x="32606424" y="21940177"/>
            <a:ext cx="4308733" cy="4079904"/>
          </a:xfrm>
          <a:prstGeom prst="rect">
            <a:avLst/>
          </a:prstGeom>
        </p:spPr>
      </p:pic>
      <p:sp>
        <p:nvSpPr>
          <p:cNvPr id="340" name="CuadroTexto 339">
            <a:extLst>
              <a:ext uri="{FF2B5EF4-FFF2-40B4-BE49-F238E27FC236}">
                <a16:creationId xmlns:a16="http://schemas.microsoft.com/office/drawing/2014/main" id="{3D4687B5-C96A-1240-A407-0B6B6C908C19}"/>
              </a:ext>
            </a:extLst>
          </p:cNvPr>
          <p:cNvSpPr txBox="1"/>
          <p:nvPr/>
        </p:nvSpPr>
        <p:spPr>
          <a:xfrm>
            <a:off x="39268169" y="17335889"/>
            <a:ext cx="505711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A37BC2"/>
                </a:solidFill>
              </a:rPr>
              <a:t>+</a:t>
            </a:r>
            <a:r>
              <a:rPr lang="en-US" sz="2400" dirty="0">
                <a:solidFill>
                  <a:srgbClr val="043951"/>
                </a:solidFill>
              </a:rPr>
              <a:t> </a:t>
            </a:r>
            <a:r>
              <a:rPr lang="en-US" sz="2400" dirty="0">
                <a:solidFill>
                  <a:srgbClr val="1C4072"/>
                </a:solidFill>
              </a:rPr>
              <a:t>3 social regions (insula, Ins; </a:t>
            </a:r>
          </a:p>
          <a:p>
            <a:r>
              <a:rPr lang="en-US" sz="2400" dirty="0">
                <a:solidFill>
                  <a:srgbClr val="1C4072"/>
                </a:solidFill>
              </a:rPr>
              <a:t>   anterior cingulate cortex, ACC; </a:t>
            </a:r>
          </a:p>
          <a:p>
            <a:r>
              <a:rPr lang="en-US" sz="2400" dirty="0">
                <a:solidFill>
                  <a:srgbClr val="1C4072"/>
                </a:solidFill>
              </a:rPr>
              <a:t>   posterior cingulate cortex, PCC)</a:t>
            </a:r>
          </a:p>
        </p:txBody>
      </p:sp>
      <p:sp>
        <p:nvSpPr>
          <p:cNvPr id="387" name="CuadroTexto 386">
            <a:extLst>
              <a:ext uri="{FF2B5EF4-FFF2-40B4-BE49-F238E27FC236}">
                <a16:creationId xmlns:a16="http://schemas.microsoft.com/office/drawing/2014/main" id="{C89A34EA-5770-9340-9506-BB84C58027E8}"/>
              </a:ext>
            </a:extLst>
          </p:cNvPr>
          <p:cNvSpPr txBox="1"/>
          <p:nvPr/>
        </p:nvSpPr>
        <p:spPr>
          <a:xfrm>
            <a:off x="1508512" y="6781291"/>
            <a:ext cx="86948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There is extensive evidence that we can use BOLD activity to classify conceptual knowledge using a variety of </a:t>
            </a:r>
            <a:r>
              <a:rPr lang="en-US" sz="2400" b="1" dirty="0">
                <a:solidFill>
                  <a:srgbClr val="1C4072"/>
                </a:solidFill>
              </a:rPr>
              <a:t>concrete</a:t>
            </a:r>
            <a:r>
              <a:rPr lang="en-US" sz="2400" dirty="0">
                <a:solidFill>
                  <a:srgbClr val="1C4072"/>
                </a:solidFill>
              </a:rPr>
              <a:t> concepts (e.g. </a:t>
            </a:r>
            <a:r>
              <a:rPr lang="en-US" sz="2400" i="1" dirty="0">
                <a:solidFill>
                  <a:srgbClr val="1C4072"/>
                </a:solidFill>
              </a:rPr>
              <a:t>animals</a:t>
            </a:r>
            <a:r>
              <a:rPr lang="en-US" sz="2400" dirty="0">
                <a:solidFill>
                  <a:srgbClr val="1C4072"/>
                </a:solidFill>
              </a:rPr>
              <a:t> or </a:t>
            </a:r>
            <a:r>
              <a:rPr lang="en-US" sz="2400" i="1" dirty="0">
                <a:solidFill>
                  <a:srgbClr val="1C4072"/>
                </a:solidFill>
              </a:rPr>
              <a:t>tools</a:t>
            </a:r>
            <a:r>
              <a:rPr lang="en-US" sz="2400" dirty="0">
                <a:solidFill>
                  <a:srgbClr val="1C4072"/>
                </a:solidFill>
              </a:rPr>
              <a:t>; JV </a:t>
            </a:r>
            <a:r>
              <a:rPr lang="en-US" sz="2400" dirty="0" err="1">
                <a:solidFill>
                  <a:srgbClr val="1C4072"/>
                </a:solidFill>
              </a:rPr>
              <a:t>Haxby</a:t>
            </a:r>
            <a:r>
              <a:rPr lang="en-US" sz="2400" dirty="0">
                <a:solidFill>
                  <a:srgbClr val="1C4072"/>
                </a:solidFill>
              </a:rPr>
              <a:t> 2012 Neuroimage).</a:t>
            </a:r>
          </a:p>
        </p:txBody>
      </p:sp>
      <p:sp>
        <p:nvSpPr>
          <p:cNvPr id="388" name="CuadroTexto 387">
            <a:extLst>
              <a:ext uri="{FF2B5EF4-FFF2-40B4-BE49-F238E27FC236}">
                <a16:creationId xmlns:a16="http://schemas.microsoft.com/office/drawing/2014/main" id="{BD53860A-2BEE-AF43-BB9A-88B219F26B4C}"/>
              </a:ext>
            </a:extLst>
          </p:cNvPr>
          <p:cNvSpPr txBox="1"/>
          <p:nvPr/>
        </p:nvSpPr>
        <p:spPr>
          <a:xfrm>
            <a:off x="1170572" y="2345720"/>
            <a:ext cx="20906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@danalclop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0C7295A4-8749-E943-8CB4-CD59FE9A9D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733" y="2344429"/>
            <a:ext cx="546597" cy="546597"/>
          </a:xfrm>
          <a:prstGeom prst="rect">
            <a:avLst/>
          </a:prstGeom>
        </p:spPr>
      </p:pic>
      <p:sp>
        <p:nvSpPr>
          <p:cNvPr id="399" name="CuadroTexto 398">
            <a:extLst>
              <a:ext uri="{FF2B5EF4-FFF2-40B4-BE49-F238E27FC236}">
                <a16:creationId xmlns:a16="http://schemas.microsoft.com/office/drawing/2014/main" id="{F39BA696-FDB7-974C-80EF-5FBD04ED7E5C}"/>
              </a:ext>
            </a:extLst>
          </p:cNvPr>
          <p:cNvSpPr txBox="1"/>
          <p:nvPr/>
        </p:nvSpPr>
        <p:spPr>
          <a:xfrm>
            <a:off x="39265397" y="6080506"/>
            <a:ext cx="111970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rgbClr val="1C4072"/>
                </a:solidFill>
              </a:rPr>
              <a:t>Preprocessing</a:t>
            </a:r>
            <a:r>
              <a:rPr lang="en-US" sz="2400" dirty="0">
                <a:solidFill>
                  <a:srgbClr val="1C4072"/>
                </a:solidFill>
              </a:rPr>
              <a:t>: </a:t>
            </a:r>
            <a:r>
              <a:rPr lang="en-US" sz="2400" dirty="0">
                <a:solidFill>
                  <a:srgbClr val="009FDA"/>
                </a:solidFill>
              </a:rPr>
              <a:t>(</a:t>
            </a:r>
            <a:r>
              <a:rPr lang="en-US" sz="2400" dirty="0" err="1">
                <a:solidFill>
                  <a:srgbClr val="009FDA"/>
                </a:solidFill>
              </a:rPr>
              <a:t>i</a:t>
            </a:r>
            <a:r>
              <a:rPr lang="en-US" sz="2400" dirty="0">
                <a:solidFill>
                  <a:srgbClr val="009FDA"/>
                </a:solidFill>
              </a:rPr>
              <a:t>)</a:t>
            </a:r>
            <a:r>
              <a:rPr lang="en-US" sz="2400" dirty="0">
                <a:solidFill>
                  <a:srgbClr val="1C4072"/>
                </a:solidFill>
              </a:rPr>
              <a:t> non-brain tissue removal (BET); </a:t>
            </a:r>
            <a:r>
              <a:rPr lang="en-US" sz="2400" dirty="0">
                <a:solidFill>
                  <a:srgbClr val="009FDA"/>
                </a:solidFill>
              </a:rPr>
              <a:t>(ii) </a:t>
            </a:r>
            <a:r>
              <a:rPr lang="en-US" sz="2400" dirty="0">
                <a:solidFill>
                  <a:srgbClr val="1C4072"/>
                </a:solidFill>
              </a:rPr>
              <a:t>volume realignment (MCFLIRT); </a:t>
            </a:r>
            <a:r>
              <a:rPr lang="en-US" sz="2400" dirty="0">
                <a:solidFill>
                  <a:srgbClr val="009FDA"/>
                </a:solidFill>
              </a:rPr>
              <a:t>(iii) </a:t>
            </a:r>
            <a:r>
              <a:rPr lang="en-US" sz="2400" dirty="0">
                <a:solidFill>
                  <a:srgbClr val="1C4072"/>
                </a:solidFill>
              </a:rPr>
              <a:t>gaussian kernel (FWHM = 3mm) for spatial smoothing; </a:t>
            </a:r>
            <a:r>
              <a:rPr lang="en-US" sz="2400" dirty="0">
                <a:solidFill>
                  <a:srgbClr val="009FDA"/>
                </a:solidFill>
              </a:rPr>
              <a:t>(iv) </a:t>
            </a:r>
            <a:r>
              <a:rPr lang="en-US" sz="2400" dirty="0">
                <a:solidFill>
                  <a:srgbClr val="1C4072"/>
                </a:solidFill>
              </a:rPr>
              <a:t>ICA-based automatic removal of motion artefacts; </a:t>
            </a:r>
            <a:r>
              <a:rPr lang="en-US" sz="2400" dirty="0">
                <a:solidFill>
                  <a:srgbClr val="009FDA"/>
                </a:solidFill>
              </a:rPr>
              <a:t>(v)</a:t>
            </a:r>
            <a:r>
              <a:rPr lang="en-US" sz="2400" dirty="0">
                <a:solidFill>
                  <a:srgbClr val="1C4072"/>
                </a:solidFill>
              </a:rPr>
              <a:t> temporal filtering (high-pass; cutoff = 60s); </a:t>
            </a:r>
            <a:r>
              <a:rPr lang="en-US" sz="2400" dirty="0">
                <a:solidFill>
                  <a:srgbClr val="009FDA"/>
                </a:solidFill>
              </a:rPr>
              <a:t>(vi) </a:t>
            </a:r>
            <a:r>
              <a:rPr lang="en-US" sz="2400" dirty="0">
                <a:solidFill>
                  <a:srgbClr val="1C4072"/>
                </a:solidFill>
              </a:rPr>
              <a:t>coalignment of each session to the 1st session.</a:t>
            </a:r>
          </a:p>
        </p:txBody>
      </p:sp>
      <p:sp>
        <p:nvSpPr>
          <p:cNvPr id="401" name="CuadroTexto 400">
            <a:extLst>
              <a:ext uri="{FF2B5EF4-FFF2-40B4-BE49-F238E27FC236}">
                <a16:creationId xmlns:a16="http://schemas.microsoft.com/office/drawing/2014/main" id="{C809DF92-B4DF-5047-9875-6B73DF76752A}"/>
              </a:ext>
            </a:extLst>
          </p:cNvPr>
          <p:cNvSpPr txBox="1"/>
          <p:nvPr/>
        </p:nvSpPr>
        <p:spPr>
          <a:xfrm>
            <a:off x="39265397" y="7823392"/>
            <a:ext cx="110365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rgbClr val="1C4072"/>
                </a:solidFill>
              </a:rPr>
              <a:t>Classification</a:t>
            </a:r>
            <a:r>
              <a:rPr lang="en-US" sz="2400" dirty="0">
                <a:solidFill>
                  <a:srgbClr val="1C4072"/>
                </a:solidFill>
              </a:rPr>
              <a:t>: </a:t>
            </a:r>
            <a:r>
              <a:rPr lang="en-US" sz="2400" b="1" dirty="0">
                <a:solidFill>
                  <a:srgbClr val="1C4072"/>
                </a:solidFill>
              </a:rPr>
              <a:t>SVM-based linear classifier</a:t>
            </a:r>
            <a:r>
              <a:rPr lang="en-US" sz="2400" dirty="0">
                <a:solidFill>
                  <a:srgbClr val="1C4072"/>
                </a:solidFill>
              </a:rPr>
              <a:t> to decode the brain representation of social knowledge regarding: </a:t>
            </a:r>
            <a:r>
              <a:rPr lang="en-US" sz="2400" dirty="0">
                <a:solidFill>
                  <a:srgbClr val="009FDA"/>
                </a:solidFill>
              </a:rPr>
              <a:t>(</a:t>
            </a:r>
            <a:r>
              <a:rPr lang="en-US" sz="2400" dirty="0" err="1">
                <a:solidFill>
                  <a:srgbClr val="009FDA"/>
                </a:solidFill>
              </a:rPr>
              <a:t>i</a:t>
            </a:r>
            <a:r>
              <a:rPr lang="en-US" sz="2400" dirty="0">
                <a:solidFill>
                  <a:srgbClr val="009FDA"/>
                </a:solidFill>
              </a:rPr>
              <a:t>)</a:t>
            </a:r>
            <a:r>
              <a:rPr lang="en-US" sz="2400" dirty="0">
                <a:solidFill>
                  <a:srgbClr val="00CCFF"/>
                </a:solidFill>
              </a:rPr>
              <a:t> </a:t>
            </a:r>
            <a:r>
              <a:rPr lang="en-US" sz="2400" dirty="0">
                <a:solidFill>
                  <a:srgbClr val="1C4072"/>
                </a:solidFill>
              </a:rPr>
              <a:t>their </a:t>
            </a:r>
            <a:r>
              <a:rPr lang="en-US" sz="2400" i="1" dirty="0">
                <a:solidFill>
                  <a:srgbClr val="1C4072"/>
                </a:solidFill>
              </a:rPr>
              <a:t>likableness </a:t>
            </a:r>
            <a:r>
              <a:rPr lang="en-US" sz="2400" dirty="0">
                <a:solidFill>
                  <a:srgbClr val="1C4072"/>
                </a:solidFill>
              </a:rPr>
              <a:t>(high vs. low) and </a:t>
            </a:r>
            <a:r>
              <a:rPr lang="en-US" sz="2400" dirty="0">
                <a:solidFill>
                  <a:srgbClr val="009FDA"/>
                </a:solidFill>
              </a:rPr>
              <a:t>(ii) </a:t>
            </a:r>
            <a:r>
              <a:rPr lang="en-US" sz="2400" dirty="0">
                <a:solidFill>
                  <a:srgbClr val="1C4072"/>
                </a:solidFill>
              </a:rPr>
              <a:t>their </a:t>
            </a:r>
            <a:r>
              <a:rPr lang="en-US" sz="2400" i="1" dirty="0">
                <a:solidFill>
                  <a:srgbClr val="1C4072"/>
                </a:solidFill>
              </a:rPr>
              <a:t>affect</a:t>
            </a:r>
            <a:r>
              <a:rPr lang="en-US" sz="2400" dirty="0">
                <a:solidFill>
                  <a:srgbClr val="1C4072"/>
                </a:solidFill>
              </a:rPr>
              <a:t> (high vs. low). We used a PCA-based feature selection within each ROI. </a:t>
            </a:r>
          </a:p>
        </p:txBody>
      </p:sp>
      <p:sp>
        <p:nvSpPr>
          <p:cNvPr id="403" name="CuadroTexto 402">
            <a:extLst>
              <a:ext uri="{FF2B5EF4-FFF2-40B4-BE49-F238E27FC236}">
                <a16:creationId xmlns:a16="http://schemas.microsoft.com/office/drawing/2014/main" id="{2BCDA58F-8026-ED4B-802B-F848194DF0ED}"/>
              </a:ext>
            </a:extLst>
          </p:cNvPr>
          <p:cNvSpPr txBox="1"/>
          <p:nvPr/>
        </p:nvSpPr>
        <p:spPr>
          <a:xfrm>
            <a:off x="1512189" y="8027058"/>
            <a:ext cx="86948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Only recently there has been a similar interest in studying the brain representations of </a:t>
            </a:r>
            <a:r>
              <a:rPr lang="en-US" sz="2400" b="1" dirty="0">
                <a:solidFill>
                  <a:srgbClr val="1C4072"/>
                </a:solidFill>
              </a:rPr>
              <a:t>abstract</a:t>
            </a:r>
            <a:r>
              <a:rPr lang="en-US" sz="2400" dirty="0">
                <a:solidFill>
                  <a:srgbClr val="1C4072"/>
                </a:solidFill>
              </a:rPr>
              <a:t> concepts (M </a:t>
            </a:r>
            <a:r>
              <a:rPr lang="en-US" sz="2400" dirty="0" err="1">
                <a:solidFill>
                  <a:srgbClr val="1C4072"/>
                </a:solidFill>
              </a:rPr>
              <a:t>Ghio</a:t>
            </a:r>
            <a:r>
              <a:rPr lang="en-US" sz="2400" dirty="0">
                <a:solidFill>
                  <a:srgbClr val="1C4072"/>
                </a:solidFill>
              </a:rPr>
              <a:t> et al. 2016 Neuroimage; Y Wang et al. 2017 PNAS).</a:t>
            </a:r>
          </a:p>
        </p:txBody>
      </p:sp>
      <p:sp>
        <p:nvSpPr>
          <p:cNvPr id="405" name="CuadroTexto 404">
            <a:extLst>
              <a:ext uri="{FF2B5EF4-FFF2-40B4-BE49-F238E27FC236}">
                <a16:creationId xmlns:a16="http://schemas.microsoft.com/office/drawing/2014/main" id="{229A5874-8FD4-BB48-AF1F-E9C3B632A546}"/>
              </a:ext>
            </a:extLst>
          </p:cNvPr>
          <p:cNvSpPr txBox="1"/>
          <p:nvPr/>
        </p:nvSpPr>
        <p:spPr>
          <a:xfrm>
            <a:off x="1520915" y="9272825"/>
            <a:ext cx="8600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It is unknown how the brain maps different aspects of social information. We investigated the brain representations of social knowledge associated with two fundamental processes in social cognition: </a:t>
            </a:r>
            <a:r>
              <a:rPr lang="en-US" sz="2400" b="1" dirty="0">
                <a:solidFill>
                  <a:srgbClr val="1C4072"/>
                </a:solidFill>
              </a:rPr>
              <a:t>affect</a:t>
            </a:r>
            <a:r>
              <a:rPr lang="en-US" sz="2400" dirty="0">
                <a:solidFill>
                  <a:srgbClr val="1C4072"/>
                </a:solidFill>
              </a:rPr>
              <a:t> and </a:t>
            </a:r>
            <a:r>
              <a:rPr lang="en-US" sz="2400" b="1" dirty="0">
                <a:solidFill>
                  <a:srgbClr val="1C4072"/>
                </a:solidFill>
              </a:rPr>
              <a:t>likableness</a:t>
            </a:r>
            <a:r>
              <a:rPr lang="en-US" sz="2400" dirty="0">
                <a:solidFill>
                  <a:srgbClr val="1C4072"/>
                </a:solidFill>
              </a:rPr>
              <a:t> (NH Anderson 1968 J Pers Soc Psychol).</a:t>
            </a:r>
          </a:p>
        </p:txBody>
      </p:sp>
      <p:sp>
        <p:nvSpPr>
          <p:cNvPr id="407" name="CuadroTexto 406">
            <a:extLst>
              <a:ext uri="{FF2B5EF4-FFF2-40B4-BE49-F238E27FC236}">
                <a16:creationId xmlns:a16="http://schemas.microsoft.com/office/drawing/2014/main" id="{354D10A4-123C-794E-AC84-416C33C9F815}"/>
              </a:ext>
            </a:extLst>
          </p:cNvPr>
          <p:cNvSpPr txBox="1"/>
          <p:nvPr/>
        </p:nvSpPr>
        <p:spPr>
          <a:xfrm>
            <a:off x="1512190" y="11257255"/>
            <a:ext cx="86911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This fMRI study investigated the representation of abstract social concepts in the human brain using multivariate pattern analysis (MVPA).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9918A9AB-6EC7-E24D-A474-FB7E8E43D13E}"/>
              </a:ext>
            </a:extLst>
          </p:cNvPr>
          <p:cNvSpPr/>
          <p:nvPr/>
        </p:nvSpPr>
        <p:spPr>
          <a:xfrm>
            <a:off x="39265394" y="10570502"/>
            <a:ext cx="110365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u="sng" dirty="0">
                <a:solidFill>
                  <a:srgbClr val="1C4072"/>
                </a:solidFill>
              </a:rPr>
              <a:t>Chance level</a:t>
            </a:r>
            <a:r>
              <a:rPr lang="en-US" sz="2400" dirty="0">
                <a:solidFill>
                  <a:srgbClr val="1C4072"/>
                </a:solidFill>
              </a:rPr>
              <a:t>: we trained a classifier on samples with randomly shuffled labels and tested on samples labelled appropriately to </a:t>
            </a:r>
            <a:r>
              <a:rPr lang="en-US" sz="2400" b="1" dirty="0">
                <a:solidFill>
                  <a:srgbClr val="1C4072"/>
                </a:solidFill>
              </a:rPr>
              <a:t>empirically</a:t>
            </a:r>
            <a:r>
              <a:rPr lang="en-US" sz="2400" dirty="0">
                <a:solidFill>
                  <a:srgbClr val="1C4072"/>
                </a:solidFill>
              </a:rPr>
              <a:t> estimate chance level performance and used paired </a:t>
            </a:r>
            <a:r>
              <a:rPr lang="en-US" sz="2400" i="1" dirty="0">
                <a:solidFill>
                  <a:srgbClr val="1C4072"/>
                </a:solidFill>
              </a:rPr>
              <a:t>t</a:t>
            </a:r>
            <a:r>
              <a:rPr lang="en-US" sz="2400" dirty="0">
                <a:solidFill>
                  <a:srgbClr val="1C4072"/>
                </a:solidFill>
              </a:rPr>
              <a:t>-tests to assess statistical significance.</a:t>
            </a:r>
          </a:p>
        </p:txBody>
      </p:sp>
      <p:pic>
        <p:nvPicPr>
          <p:cNvPr id="449" name="Imagen 448">
            <a:extLst>
              <a:ext uri="{FF2B5EF4-FFF2-40B4-BE49-F238E27FC236}">
                <a16:creationId xmlns:a16="http://schemas.microsoft.com/office/drawing/2014/main" id="{9D0AB12D-5A32-3B49-B499-C2900178EC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9918" y="6092355"/>
            <a:ext cx="404979" cy="304507"/>
          </a:xfrm>
          <a:prstGeom prst="rect">
            <a:avLst/>
          </a:prstGeom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03323D51-BB3D-A94C-BB58-2C34B77C80E8}"/>
              </a:ext>
            </a:extLst>
          </p:cNvPr>
          <p:cNvSpPr txBox="1"/>
          <p:nvPr/>
        </p:nvSpPr>
        <p:spPr>
          <a:xfrm>
            <a:off x="19152556" y="2409563"/>
            <a:ext cx="129012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aseline="300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Basque Center on Cognition, Brain and Language (BCBL), </a:t>
            </a:r>
            <a:r>
              <a:rPr lang="en-US" sz="2400" dirty="0" err="1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Donostia</a:t>
            </a:r>
            <a:r>
              <a:rPr lang="en-US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San Sebastian, Spain</a:t>
            </a:r>
          </a:p>
          <a:p>
            <a:pPr algn="ctr"/>
            <a:r>
              <a:rPr lang="en-US" sz="2400" baseline="300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Ikerbasque, Basque Foundation for Science, Bilbao, Spain</a:t>
            </a:r>
          </a:p>
        </p:txBody>
      </p:sp>
      <p:sp>
        <p:nvSpPr>
          <p:cNvPr id="454" name="Rectángulo 453">
            <a:extLst>
              <a:ext uri="{FF2B5EF4-FFF2-40B4-BE49-F238E27FC236}">
                <a16:creationId xmlns:a16="http://schemas.microsoft.com/office/drawing/2014/main" id="{AF85D5A0-5F6B-514A-BBDA-4AA66F0BC11B}"/>
              </a:ext>
            </a:extLst>
          </p:cNvPr>
          <p:cNvSpPr/>
          <p:nvPr/>
        </p:nvSpPr>
        <p:spPr>
          <a:xfrm>
            <a:off x="-103656" y="3542195"/>
            <a:ext cx="51413712" cy="459937"/>
          </a:xfrm>
          <a:prstGeom prst="rect">
            <a:avLst/>
          </a:prstGeom>
          <a:solidFill>
            <a:srgbClr val="1C4072"/>
          </a:solidFill>
          <a:ln>
            <a:noFill/>
          </a:ln>
          <a:effectLst>
            <a:outerShdw blurRad="127000" dist="889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 dirty="0"/>
          </a:p>
        </p:txBody>
      </p:sp>
      <p:sp>
        <p:nvSpPr>
          <p:cNvPr id="452" name="Rectángulo 451">
            <a:extLst>
              <a:ext uri="{FF2B5EF4-FFF2-40B4-BE49-F238E27FC236}">
                <a16:creationId xmlns:a16="http://schemas.microsoft.com/office/drawing/2014/main" id="{4AC94D6E-60ED-A64B-96C2-ED34F30AB886}"/>
              </a:ext>
            </a:extLst>
          </p:cNvPr>
          <p:cNvSpPr/>
          <p:nvPr/>
        </p:nvSpPr>
        <p:spPr>
          <a:xfrm>
            <a:off x="-103656" y="3977922"/>
            <a:ext cx="51413712" cy="414766"/>
          </a:xfrm>
          <a:prstGeom prst="rect">
            <a:avLst/>
          </a:prstGeom>
          <a:solidFill>
            <a:srgbClr val="009FDA"/>
          </a:solidFill>
          <a:ln>
            <a:noFill/>
          </a:ln>
          <a:effectLst>
            <a:outerShdw blurRad="127000" dist="889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 dirty="0"/>
          </a:p>
        </p:txBody>
      </p:sp>
      <p:sp>
        <p:nvSpPr>
          <p:cNvPr id="391" name="Rectángulo 344">
            <a:extLst>
              <a:ext uri="{FF2B5EF4-FFF2-40B4-BE49-F238E27FC236}">
                <a16:creationId xmlns:a16="http://schemas.microsoft.com/office/drawing/2014/main" id="{20B7F9C0-D3B6-8F46-8BE9-EF5A99B41CE6}"/>
              </a:ext>
            </a:extLst>
          </p:cNvPr>
          <p:cNvSpPr/>
          <p:nvPr/>
        </p:nvSpPr>
        <p:spPr>
          <a:xfrm>
            <a:off x="38513240" y="22283197"/>
            <a:ext cx="11932720" cy="4136245"/>
          </a:xfrm>
          <a:prstGeom prst="rect">
            <a:avLst/>
          </a:prstGeom>
          <a:solidFill>
            <a:schemeClr val="bg1"/>
          </a:solidFill>
          <a:ln w="38100">
            <a:solidFill>
              <a:srgbClr val="1C4072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/>
          </a:p>
        </p:txBody>
      </p:sp>
      <p:sp>
        <p:nvSpPr>
          <p:cNvPr id="450" name="CuadroTexto 362">
            <a:extLst>
              <a:ext uri="{FF2B5EF4-FFF2-40B4-BE49-F238E27FC236}">
                <a16:creationId xmlns:a16="http://schemas.microsoft.com/office/drawing/2014/main" id="{8C36E22B-11E4-E44D-9D74-BD697D5845B4}"/>
              </a:ext>
            </a:extLst>
          </p:cNvPr>
          <p:cNvSpPr txBox="1"/>
          <p:nvPr/>
        </p:nvSpPr>
        <p:spPr>
          <a:xfrm>
            <a:off x="39140706" y="22970752"/>
            <a:ext cx="111612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1C4072"/>
                </a:solidFill>
              </a:rPr>
              <a:t>While previous evidence have analysed temporal correlations between the time series of different ROIs, here we used a pattern classification approach showing these distributed ROIs actually contain information relevant to distinct aspects of social knowledge, beyond just showing activation related to the processing of social information.</a:t>
            </a:r>
          </a:p>
        </p:txBody>
      </p:sp>
      <p:sp>
        <p:nvSpPr>
          <p:cNvPr id="453" name="CuadroTexto 364">
            <a:extLst>
              <a:ext uri="{FF2B5EF4-FFF2-40B4-BE49-F238E27FC236}">
                <a16:creationId xmlns:a16="http://schemas.microsoft.com/office/drawing/2014/main" id="{8E6F7A98-4343-1B4B-97A8-83DB125B8FC3}"/>
              </a:ext>
            </a:extLst>
          </p:cNvPr>
          <p:cNvSpPr txBox="1"/>
          <p:nvPr/>
        </p:nvSpPr>
        <p:spPr>
          <a:xfrm>
            <a:off x="38689525" y="27652361"/>
            <a:ext cx="6026725" cy="300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356" dirty="0">
              <a:solidFill>
                <a:srgbClr val="1C4072"/>
              </a:solidFill>
            </a:endParaRPr>
          </a:p>
        </p:txBody>
      </p:sp>
      <p:sp>
        <p:nvSpPr>
          <p:cNvPr id="457" name="CuadroTexto 395">
            <a:extLst>
              <a:ext uri="{FF2B5EF4-FFF2-40B4-BE49-F238E27FC236}">
                <a16:creationId xmlns:a16="http://schemas.microsoft.com/office/drawing/2014/main" id="{4772799B-F857-D549-808E-CA93FD18EA39}"/>
              </a:ext>
            </a:extLst>
          </p:cNvPr>
          <p:cNvSpPr txBox="1"/>
          <p:nvPr/>
        </p:nvSpPr>
        <p:spPr>
          <a:xfrm>
            <a:off x="39140704" y="24986976"/>
            <a:ext cx="111612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Our results don’t support a modular view of the representation of social concepts. Rather, they are consistent with the idea that socially relevant knowledge relies on a widely distributed brain network.</a:t>
            </a:r>
          </a:p>
        </p:txBody>
      </p:sp>
      <p:sp>
        <p:nvSpPr>
          <p:cNvPr id="471" name="CuadroTexto 310">
            <a:extLst>
              <a:ext uri="{FF2B5EF4-FFF2-40B4-BE49-F238E27FC236}">
                <a16:creationId xmlns:a16="http://schemas.microsoft.com/office/drawing/2014/main" id="{E085598B-FFDE-9D4D-B5FD-EC5695184A96}"/>
              </a:ext>
            </a:extLst>
          </p:cNvPr>
          <p:cNvSpPr txBox="1"/>
          <p:nvPr/>
        </p:nvSpPr>
        <p:spPr>
          <a:xfrm>
            <a:off x="32387132" y="26068361"/>
            <a:ext cx="48874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Figure 3. Decoding accuracy of social concepts in semantic vs. social ROIs. 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Comparison of average decoding accuracy in semantic ROIs with social ROIs using both the partition- and </a:t>
            </a:r>
            <a:r>
              <a:rPr lang="en-US" sz="1800">
                <a:solidFill>
                  <a:schemeClr val="tx1">
                    <a:lumMod val="95000"/>
                    <a:lumOff val="5000"/>
                  </a:schemeClr>
                </a:solidFill>
              </a:rPr>
              <a:t>item-level CV 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procedures. The shaded area indicates the mean empirically estimated chance level (mean = 0.53).</a:t>
            </a:r>
          </a:p>
        </p:txBody>
      </p:sp>
      <p:sp>
        <p:nvSpPr>
          <p:cNvPr id="458" name="CuadroTexto 29">
            <a:extLst>
              <a:ext uri="{FF2B5EF4-FFF2-40B4-BE49-F238E27FC236}">
                <a16:creationId xmlns:a16="http://schemas.microsoft.com/office/drawing/2014/main" id="{F1404133-A559-3C4F-BA2E-537B2EF2921B}"/>
              </a:ext>
            </a:extLst>
          </p:cNvPr>
          <p:cNvSpPr txBox="1"/>
          <p:nvPr/>
        </p:nvSpPr>
        <p:spPr>
          <a:xfrm>
            <a:off x="38455203" y="26595830"/>
            <a:ext cx="119907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b="1" dirty="0" err="1">
                <a:solidFill>
                  <a:srgbClr val="1C4072"/>
                </a:solidFill>
              </a:rPr>
              <a:t>Alcalá</a:t>
            </a:r>
            <a:r>
              <a:rPr lang="en-US" sz="1500" b="1" dirty="0">
                <a:solidFill>
                  <a:srgbClr val="1C4072"/>
                </a:solidFill>
              </a:rPr>
              <a:t>-López</a:t>
            </a:r>
            <a:r>
              <a:rPr lang="en-US" sz="1500" dirty="0">
                <a:solidFill>
                  <a:srgbClr val="1C4072"/>
                </a:solidFill>
              </a:rPr>
              <a:t>, D., Smallwood, J., Jefferies, E., Van </a:t>
            </a:r>
            <a:r>
              <a:rPr lang="en-US" sz="1500" dirty="0" err="1">
                <a:solidFill>
                  <a:srgbClr val="1C4072"/>
                </a:solidFill>
              </a:rPr>
              <a:t>Overwalle</a:t>
            </a:r>
            <a:r>
              <a:rPr lang="en-US" sz="1500" dirty="0">
                <a:solidFill>
                  <a:srgbClr val="1C4072"/>
                </a:solidFill>
              </a:rPr>
              <a:t>, F., </a:t>
            </a:r>
            <a:r>
              <a:rPr lang="en-US" sz="1500" dirty="0" err="1">
                <a:solidFill>
                  <a:srgbClr val="1C4072"/>
                </a:solidFill>
              </a:rPr>
              <a:t>Vogeley</a:t>
            </a:r>
            <a:r>
              <a:rPr lang="en-US" sz="1500" dirty="0">
                <a:solidFill>
                  <a:srgbClr val="1C4072"/>
                </a:solidFill>
              </a:rPr>
              <a:t>, K., Mars, R. B., ... &amp; </a:t>
            </a:r>
            <a:r>
              <a:rPr lang="en-US" sz="1500" dirty="0" err="1">
                <a:solidFill>
                  <a:srgbClr val="1C4072"/>
                </a:solidFill>
              </a:rPr>
              <a:t>Bzdok</a:t>
            </a:r>
            <a:r>
              <a:rPr lang="en-US" sz="1500" dirty="0">
                <a:solidFill>
                  <a:srgbClr val="1C4072"/>
                </a:solidFill>
              </a:rPr>
              <a:t>, D. (2017). Computing the social brain connectome across systems and states. </a:t>
            </a:r>
            <a:r>
              <a:rPr lang="en-US" sz="1500" i="1" dirty="0">
                <a:solidFill>
                  <a:srgbClr val="1C4072"/>
                </a:solidFill>
              </a:rPr>
              <a:t>Cerebral cortex</a:t>
            </a:r>
            <a:r>
              <a:rPr lang="en-US" sz="1500" dirty="0">
                <a:solidFill>
                  <a:srgbClr val="1C4072"/>
                </a:solidFill>
              </a:rPr>
              <a:t>, 28(7), 2207-2232. | </a:t>
            </a:r>
            <a:r>
              <a:rPr lang="en-US" sz="1500" b="1" dirty="0">
                <a:solidFill>
                  <a:srgbClr val="1C4072"/>
                </a:solidFill>
              </a:rPr>
              <a:t>Anderson</a:t>
            </a:r>
            <a:r>
              <a:rPr lang="en-US" sz="1500" dirty="0">
                <a:solidFill>
                  <a:srgbClr val="1C4072"/>
                </a:solidFill>
              </a:rPr>
              <a:t>, N. H. (1968). Likableness ratings of 555 personality-trait words. </a:t>
            </a:r>
            <a:r>
              <a:rPr lang="en-US" sz="1500" i="1" dirty="0">
                <a:solidFill>
                  <a:srgbClr val="1C4072"/>
                </a:solidFill>
              </a:rPr>
              <a:t>Journal of personality and social psychology</a:t>
            </a:r>
            <a:r>
              <a:rPr lang="en-US" sz="1500" dirty="0">
                <a:solidFill>
                  <a:srgbClr val="1C4072"/>
                </a:solidFill>
              </a:rPr>
              <a:t>, 9(3), 272. | </a:t>
            </a:r>
            <a:r>
              <a:rPr lang="en-US" sz="1500" b="1" dirty="0">
                <a:solidFill>
                  <a:srgbClr val="1C4072"/>
                </a:solidFill>
              </a:rPr>
              <a:t>Binder</a:t>
            </a:r>
            <a:r>
              <a:rPr lang="en-US" sz="1500" dirty="0">
                <a:solidFill>
                  <a:srgbClr val="1C4072"/>
                </a:solidFill>
              </a:rPr>
              <a:t>, J. R., Desai, R. H., Graves, W. W., &amp; Conant, L. L. (2009). Where is the semantic system? A critical review and meta-analysis of 120 functional neuroimaging studies. </a:t>
            </a:r>
            <a:r>
              <a:rPr lang="en-US" sz="1500" i="1" dirty="0">
                <a:solidFill>
                  <a:srgbClr val="1C4072"/>
                </a:solidFill>
              </a:rPr>
              <a:t>Cerebral Cortex</a:t>
            </a:r>
            <a:r>
              <a:rPr lang="en-US" sz="1500" dirty="0">
                <a:solidFill>
                  <a:srgbClr val="1C4072"/>
                </a:solidFill>
              </a:rPr>
              <a:t>, 19(12), 2767-2796. | </a:t>
            </a:r>
            <a:r>
              <a:rPr lang="en-US" sz="1500" b="1" dirty="0" err="1">
                <a:solidFill>
                  <a:srgbClr val="1C4072"/>
                </a:solidFill>
              </a:rPr>
              <a:t>Haxby</a:t>
            </a:r>
            <a:r>
              <a:rPr lang="en-US" sz="1500" dirty="0">
                <a:solidFill>
                  <a:srgbClr val="1C4072"/>
                </a:solidFill>
              </a:rPr>
              <a:t>, J. V. (2012). Multivariate pattern analysis of fMRI: the early beginnings. </a:t>
            </a:r>
            <a:r>
              <a:rPr lang="en-US" sz="1500" i="1" dirty="0">
                <a:solidFill>
                  <a:srgbClr val="1C4072"/>
                </a:solidFill>
              </a:rPr>
              <a:t>Neuroimage</a:t>
            </a:r>
            <a:r>
              <a:rPr lang="en-US" sz="1500" dirty="0">
                <a:solidFill>
                  <a:srgbClr val="1C4072"/>
                </a:solidFill>
              </a:rPr>
              <a:t>, 62(2), 852-855. | </a:t>
            </a:r>
            <a:r>
              <a:rPr lang="en-US" sz="1500" b="1" dirty="0" err="1">
                <a:solidFill>
                  <a:srgbClr val="1C4072"/>
                </a:solidFill>
              </a:rPr>
              <a:t>Ghio</a:t>
            </a:r>
            <a:r>
              <a:rPr lang="en-US" sz="1500" dirty="0">
                <a:solidFill>
                  <a:srgbClr val="1C4072"/>
                </a:solidFill>
              </a:rPr>
              <a:t>, M., </a:t>
            </a:r>
            <a:r>
              <a:rPr lang="en-US" sz="1500" dirty="0" err="1">
                <a:solidFill>
                  <a:srgbClr val="1C4072"/>
                </a:solidFill>
              </a:rPr>
              <a:t>Vaghi</a:t>
            </a:r>
            <a:r>
              <a:rPr lang="en-US" sz="1500" dirty="0">
                <a:solidFill>
                  <a:srgbClr val="1C4072"/>
                </a:solidFill>
              </a:rPr>
              <a:t>, M. M. S., </a:t>
            </a:r>
            <a:r>
              <a:rPr lang="en-US" sz="1500" dirty="0" err="1">
                <a:solidFill>
                  <a:srgbClr val="1C4072"/>
                </a:solidFill>
              </a:rPr>
              <a:t>Perani</a:t>
            </a:r>
            <a:r>
              <a:rPr lang="en-US" sz="1500" dirty="0">
                <a:solidFill>
                  <a:srgbClr val="1C4072"/>
                </a:solidFill>
              </a:rPr>
              <a:t>, D., &amp; </a:t>
            </a:r>
            <a:r>
              <a:rPr lang="en-US" sz="1500" dirty="0" err="1">
                <a:solidFill>
                  <a:srgbClr val="1C4072"/>
                </a:solidFill>
              </a:rPr>
              <a:t>Tettamanti</a:t>
            </a:r>
            <a:r>
              <a:rPr lang="en-US" sz="1500" dirty="0">
                <a:solidFill>
                  <a:srgbClr val="1C4072"/>
                </a:solidFill>
              </a:rPr>
              <a:t>, M. (2016). Decoding the neural representation of fine-grained conceptual categories. </a:t>
            </a:r>
            <a:r>
              <a:rPr lang="en-US" sz="1500" i="1" dirty="0">
                <a:solidFill>
                  <a:srgbClr val="1C4072"/>
                </a:solidFill>
              </a:rPr>
              <a:t>Neuroimage</a:t>
            </a:r>
            <a:r>
              <a:rPr lang="en-US" sz="1500" dirty="0">
                <a:solidFill>
                  <a:srgbClr val="1C4072"/>
                </a:solidFill>
              </a:rPr>
              <a:t>, 132, 93-103. | </a:t>
            </a:r>
            <a:r>
              <a:rPr lang="en-US" sz="1500" b="1" dirty="0">
                <a:solidFill>
                  <a:srgbClr val="1C4072"/>
                </a:solidFill>
              </a:rPr>
              <a:t>Wang</a:t>
            </a:r>
            <a:r>
              <a:rPr lang="en-US" sz="1500" dirty="0">
                <a:solidFill>
                  <a:srgbClr val="1C4072"/>
                </a:solidFill>
              </a:rPr>
              <a:t>, Y., Collins, J. A., Koski, J., </a:t>
            </a:r>
            <a:r>
              <a:rPr lang="en-US" sz="1500" dirty="0" err="1">
                <a:solidFill>
                  <a:srgbClr val="1C4072"/>
                </a:solidFill>
              </a:rPr>
              <a:t>Nugiel</a:t>
            </a:r>
            <a:r>
              <a:rPr lang="en-US" sz="1500" dirty="0">
                <a:solidFill>
                  <a:srgbClr val="1C4072"/>
                </a:solidFill>
              </a:rPr>
              <a:t>, T., </a:t>
            </a:r>
            <a:r>
              <a:rPr lang="en-US" sz="1500" dirty="0" err="1">
                <a:solidFill>
                  <a:srgbClr val="1C4072"/>
                </a:solidFill>
              </a:rPr>
              <a:t>Metoki</a:t>
            </a:r>
            <a:r>
              <a:rPr lang="en-US" sz="1500" dirty="0">
                <a:solidFill>
                  <a:srgbClr val="1C4072"/>
                </a:solidFill>
              </a:rPr>
              <a:t>, A., &amp; Olson, I. R. (2017). Dynamic neural architecture for social knowledge retrieval. </a:t>
            </a:r>
            <a:r>
              <a:rPr lang="en-US" sz="1500" i="1" dirty="0">
                <a:solidFill>
                  <a:srgbClr val="1C4072"/>
                </a:solidFill>
              </a:rPr>
              <a:t>Proceedings of the National Academy of Sciences</a:t>
            </a:r>
            <a:r>
              <a:rPr lang="en-US" sz="1500" dirty="0">
                <a:solidFill>
                  <a:srgbClr val="1C4072"/>
                </a:solidFill>
              </a:rPr>
              <a:t>, 114(16), E3305-E3314.</a:t>
            </a:r>
          </a:p>
        </p:txBody>
      </p:sp>
      <p:sp>
        <p:nvSpPr>
          <p:cNvPr id="459" name="Rectángulo 21">
            <a:extLst>
              <a:ext uri="{FF2B5EF4-FFF2-40B4-BE49-F238E27FC236}">
                <a16:creationId xmlns:a16="http://schemas.microsoft.com/office/drawing/2014/main" id="{BDDAC6C1-BCC7-1A45-96D1-48BB7686CAA3}"/>
              </a:ext>
            </a:extLst>
          </p:cNvPr>
          <p:cNvSpPr/>
          <p:nvPr/>
        </p:nvSpPr>
        <p:spPr>
          <a:xfrm>
            <a:off x="39265395" y="9196947"/>
            <a:ext cx="105773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u="sng" dirty="0">
                <a:solidFill>
                  <a:srgbClr val="1C4072"/>
                </a:solidFill>
              </a:rPr>
              <a:t>Cross-validation</a:t>
            </a:r>
            <a:r>
              <a:rPr lang="en-US" sz="2400" dirty="0">
                <a:solidFill>
                  <a:srgbClr val="1C4072"/>
                </a:solidFill>
              </a:rPr>
              <a:t>: </a:t>
            </a:r>
            <a:r>
              <a:rPr lang="en-US" sz="2400" dirty="0">
                <a:solidFill>
                  <a:srgbClr val="009FDA"/>
                </a:solidFill>
              </a:rPr>
              <a:t>(</a:t>
            </a:r>
            <a:r>
              <a:rPr lang="en-US" sz="2400" dirty="0" err="1">
                <a:solidFill>
                  <a:srgbClr val="009FDA"/>
                </a:solidFill>
              </a:rPr>
              <a:t>i</a:t>
            </a:r>
            <a:r>
              <a:rPr lang="en-US" sz="2400" dirty="0">
                <a:solidFill>
                  <a:srgbClr val="009FDA"/>
                </a:solidFill>
              </a:rPr>
              <a:t>) </a:t>
            </a:r>
            <a:r>
              <a:rPr lang="en-US" sz="2400" dirty="0">
                <a:solidFill>
                  <a:srgbClr val="1C4072"/>
                </a:solidFill>
              </a:rPr>
              <a:t>we used </a:t>
            </a:r>
            <a:r>
              <a:rPr lang="en-US" sz="2400" b="1" dirty="0">
                <a:solidFill>
                  <a:srgbClr val="1C4072"/>
                </a:solidFill>
              </a:rPr>
              <a:t>partitions </a:t>
            </a:r>
            <a:r>
              <a:rPr lang="en-US" sz="2400" dirty="0">
                <a:solidFill>
                  <a:srgbClr val="1C4072"/>
                </a:solidFill>
              </a:rPr>
              <a:t>of the stacked BOLD data as left-out samples to test the classifier. </a:t>
            </a:r>
            <a:r>
              <a:rPr lang="en-US" sz="2400" dirty="0">
                <a:solidFill>
                  <a:srgbClr val="009FDA"/>
                </a:solidFill>
              </a:rPr>
              <a:t>(ii) </a:t>
            </a:r>
            <a:r>
              <a:rPr lang="en-US" sz="2400" dirty="0">
                <a:solidFill>
                  <a:srgbClr val="1C4072"/>
                </a:solidFill>
              </a:rPr>
              <a:t>we also used entire </a:t>
            </a:r>
            <a:r>
              <a:rPr lang="en-US" sz="2400" b="1" dirty="0">
                <a:solidFill>
                  <a:srgbClr val="1C4072"/>
                </a:solidFill>
              </a:rPr>
              <a:t>items</a:t>
            </a:r>
            <a:r>
              <a:rPr lang="en-US" sz="2400" dirty="0">
                <a:solidFill>
                  <a:srgbClr val="1C4072"/>
                </a:solidFill>
              </a:rPr>
              <a:t> (i.e. concepts) as left-out sample for testing to better ensure out-of-sample generalization.</a:t>
            </a:r>
          </a:p>
        </p:txBody>
      </p:sp>
      <p:graphicFrame>
        <p:nvGraphicFramePr>
          <p:cNvPr id="472" name="Table 80">
            <a:extLst>
              <a:ext uri="{FF2B5EF4-FFF2-40B4-BE49-F238E27FC236}">
                <a16:creationId xmlns:a16="http://schemas.microsoft.com/office/drawing/2014/main" id="{FCF8986B-2378-6946-992E-01B1F95A63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6892159"/>
              </p:ext>
            </p:extLst>
          </p:nvPr>
        </p:nvGraphicFramePr>
        <p:xfrm>
          <a:off x="29184562" y="16719406"/>
          <a:ext cx="7674772" cy="30829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8010">
                  <a:extLst>
                    <a:ext uri="{9D8B030D-6E8A-4147-A177-3AD203B41FA5}">
                      <a16:colId xmlns:a16="http://schemas.microsoft.com/office/drawing/2014/main" val="3074607774"/>
                    </a:ext>
                  </a:extLst>
                </a:gridCol>
                <a:gridCol w="1387972">
                  <a:extLst>
                    <a:ext uri="{9D8B030D-6E8A-4147-A177-3AD203B41FA5}">
                      <a16:colId xmlns:a16="http://schemas.microsoft.com/office/drawing/2014/main" val="3684725096"/>
                    </a:ext>
                  </a:extLst>
                </a:gridCol>
                <a:gridCol w="860276">
                  <a:extLst>
                    <a:ext uri="{9D8B030D-6E8A-4147-A177-3AD203B41FA5}">
                      <a16:colId xmlns:a16="http://schemas.microsoft.com/office/drawing/2014/main" val="3927936397"/>
                    </a:ext>
                  </a:extLst>
                </a:gridCol>
                <a:gridCol w="782066">
                  <a:extLst>
                    <a:ext uri="{9D8B030D-6E8A-4147-A177-3AD203B41FA5}">
                      <a16:colId xmlns:a16="http://schemas.microsoft.com/office/drawing/2014/main" val="3692561101"/>
                    </a:ext>
                  </a:extLst>
                </a:gridCol>
                <a:gridCol w="771355">
                  <a:extLst>
                    <a:ext uri="{9D8B030D-6E8A-4147-A177-3AD203B41FA5}">
                      <a16:colId xmlns:a16="http://schemas.microsoft.com/office/drawing/2014/main" val="2735485357"/>
                    </a:ext>
                  </a:extLst>
                </a:gridCol>
                <a:gridCol w="749929">
                  <a:extLst>
                    <a:ext uri="{9D8B030D-6E8A-4147-A177-3AD203B41FA5}">
                      <a16:colId xmlns:a16="http://schemas.microsoft.com/office/drawing/2014/main" val="2652771846"/>
                    </a:ext>
                  </a:extLst>
                </a:gridCol>
                <a:gridCol w="739212">
                  <a:extLst>
                    <a:ext uri="{9D8B030D-6E8A-4147-A177-3AD203B41FA5}">
                      <a16:colId xmlns:a16="http://schemas.microsoft.com/office/drawing/2014/main" val="1536064013"/>
                    </a:ext>
                  </a:extLst>
                </a:gridCol>
                <a:gridCol w="735952">
                  <a:extLst>
                    <a:ext uri="{9D8B030D-6E8A-4147-A177-3AD203B41FA5}">
                      <a16:colId xmlns:a16="http://schemas.microsoft.com/office/drawing/2014/main" val="3759717257"/>
                    </a:ext>
                  </a:extLst>
                </a:gridCol>
              </a:tblGrid>
              <a:tr h="417707">
                <a:tc>
                  <a:txBody>
                    <a:bodyPr/>
                    <a:lstStyle/>
                    <a:p>
                      <a:endParaRPr lang="es-ES" sz="1800" dirty="0"/>
                    </a:p>
                  </a:txBody>
                  <a:tcPr marL="48541" marR="48541" marT="24271" marB="2427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800" dirty="0"/>
                    </a:p>
                  </a:txBody>
                  <a:tcPr marL="48541" marR="48541" marT="24271" marB="2427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Sum of Squares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df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Mean Square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ω</a:t>
                      </a:r>
                      <a:r>
                        <a:rPr lang="el-GR" sz="1800" baseline="30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3805092"/>
                  </a:ext>
                </a:extLst>
              </a:tr>
              <a:tr h="237722">
                <a:tc rowSpan="3">
                  <a:txBody>
                    <a:bodyPr/>
                    <a:lstStyle/>
                    <a:p>
                      <a:pPr algn="ctr"/>
                      <a:r>
                        <a:rPr lang="en-GB" sz="1800" noProof="0" dirty="0"/>
                        <a:t>Partition CV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 dirty="0"/>
                        <a:t>ROI</a:t>
                      </a:r>
                    </a:p>
                  </a:txBody>
                  <a:tcPr marL="48541" marR="48541" marT="24271" marB="24271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/>
                        <a:t>0.289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8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0.036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39.395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&lt; .001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0.314</a:t>
                      </a:r>
                    </a:p>
                  </a:txBody>
                  <a:tcPr marL="48541" marR="48541" marT="24271" marB="24271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409636"/>
                  </a:ext>
                </a:extLst>
              </a:tr>
              <a:tr h="237722">
                <a:tc vMerge="1">
                  <a:txBody>
                    <a:bodyPr/>
                    <a:lstStyle/>
                    <a:p>
                      <a:endParaRPr lang="en-GB" sz="1400" noProof="0" dirty="0"/>
                    </a:p>
                  </a:txBody>
                  <a:tcPr marL="71597" marR="71597" marT="35799" marB="3579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 dirty="0"/>
                        <a:t>Dimension</a:t>
                      </a:r>
                    </a:p>
                  </a:txBody>
                  <a:tcPr marL="48541" marR="48541" marT="24271" marB="2427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0.034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1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0.034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7.801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dirty="0"/>
                        <a:t>0.009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0.054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1609471"/>
                  </a:ext>
                </a:extLst>
              </a:tr>
              <a:tr h="237722">
                <a:tc vMerge="1">
                  <a:txBody>
                    <a:bodyPr/>
                    <a:lstStyle/>
                    <a:p>
                      <a:endParaRPr lang="en-GB" sz="1400" noProof="0" dirty="0"/>
                    </a:p>
                  </a:txBody>
                  <a:tcPr marL="71597" marR="71597" marT="35799" marB="3579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noProof="0" dirty="0"/>
                        <a:t>ROI * Dimension</a:t>
                      </a:r>
                    </a:p>
                  </a:txBody>
                  <a:tcPr marL="48541" marR="48541" marT="24271" marB="24271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0.037 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8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0.005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7.640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&lt; .001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0.056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4050"/>
                  </a:ext>
                </a:extLst>
              </a:tr>
              <a:tr h="237722">
                <a:tc rowSpan="3">
                  <a:txBody>
                    <a:bodyPr/>
                    <a:lstStyle/>
                    <a:p>
                      <a:pPr marL="0" marR="0" lvl="0" indent="0" algn="ctr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noProof="0" dirty="0"/>
                        <a:t>Item CV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noProof="0" dirty="0"/>
                        <a:t>ROI</a:t>
                      </a:r>
                    </a:p>
                  </a:txBody>
                  <a:tcPr marL="48541" marR="48541" marT="24271" marB="2427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0.171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8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0.033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27.657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&lt; .001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0.334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237601"/>
                  </a:ext>
                </a:extLst>
              </a:tr>
              <a:tr h="237722">
                <a:tc vMerge="1">
                  <a:txBody>
                    <a:bodyPr/>
                    <a:lstStyle/>
                    <a:p>
                      <a:pPr marL="0" marR="0" lvl="0" indent="0" algn="l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noProof="0" dirty="0"/>
                    </a:p>
                  </a:txBody>
                  <a:tcPr marL="71597" marR="71597" marT="35799" marB="35799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noProof="0" dirty="0"/>
                        <a:t>Dimension</a:t>
                      </a:r>
                    </a:p>
                  </a:txBody>
                  <a:tcPr marL="48541" marR="48541" marT="24271" marB="24271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0.033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1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0.033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2.938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0.097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0.043</a:t>
                      </a:r>
                    </a:p>
                  </a:txBody>
                  <a:tcPr marL="48541" marR="48541" marT="24271" marB="2427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919221"/>
                  </a:ext>
                </a:extLst>
              </a:tr>
              <a:tr h="237722">
                <a:tc vMerge="1">
                  <a:txBody>
                    <a:bodyPr/>
                    <a:lstStyle/>
                    <a:p>
                      <a:pPr marL="0" marR="0" lvl="0" indent="0" algn="l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400" noProof="0" dirty="0"/>
                    </a:p>
                  </a:txBody>
                  <a:tcPr marL="71597" marR="71597" marT="35799" marB="3579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noProof="0" dirty="0"/>
                        <a:t>ROI * Dimension</a:t>
                      </a:r>
                    </a:p>
                  </a:txBody>
                  <a:tcPr marL="48541" marR="48541" marT="24271" marB="2427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0.045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8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0.009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7.281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75330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&lt; .001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" sz="1800" dirty="0"/>
                        <a:t>0.105</a:t>
                      </a:r>
                    </a:p>
                  </a:txBody>
                  <a:tcPr marL="48541" marR="48541" marT="24271" marB="24271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175139"/>
                  </a:ext>
                </a:extLst>
              </a:tr>
            </a:tbl>
          </a:graphicData>
        </a:graphic>
      </p:graphicFrame>
      <p:sp>
        <p:nvSpPr>
          <p:cNvPr id="461" name="Rectángulo 21">
            <a:extLst>
              <a:ext uri="{FF2B5EF4-FFF2-40B4-BE49-F238E27FC236}">
                <a16:creationId xmlns:a16="http://schemas.microsoft.com/office/drawing/2014/main" id="{B12817C9-D420-4041-BAFF-03572BAF3796}"/>
              </a:ext>
            </a:extLst>
          </p:cNvPr>
          <p:cNvSpPr/>
          <p:nvPr/>
        </p:nvSpPr>
        <p:spPr>
          <a:xfrm>
            <a:off x="39284720" y="11944057"/>
            <a:ext cx="1116124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u="sng" dirty="0">
                <a:solidFill>
                  <a:srgbClr val="1C4072"/>
                </a:solidFill>
              </a:rPr>
              <a:t>Statistical significance</a:t>
            </a:r>
            <a:r>
              <a:rPr lang="en-GB" sz="2400" dirty="0">
                <a:solidFill>
                  <a:srgbClr val="1C4072"/>
                </a:solidFill>
              </a:rPr>
              <a:t>:</a:t>
            </a:r>
            <a:r>
              <a:rPr lang="en-GB" sz="2400" b="1" dirty="0">
                <a:solidFill>
                  <a:srgbClr val="1C4072"/>
                </a:solidFill>
              </a:rPr>
              <a:t> </a:t>
            </a:r>
            <a:r>
              <a:rPr lang="en-GB" sz="2400" dirty="0">
                <a:solidFill>
                  <a:srgbClr val="1C4072"/>
                </a:solidFill>
              </a:rPr>
              <a:t>decoding performance at the group level was estimated with </a:t>
            </a:r>
            <a:r>
              <a:rPr lang="en-GB" sz="2400" dirty="0">
                <a:solidFill>
                  <a:srgbClr val="009FDA"/>
                </a:solidFill>
              </a:rPr>
              <a:t>(</a:t>
            </a:r>
            <a:r>
              <a:rPr lang="en-GB" sz="2400" dirty="0" err="1">
                <a:solidFill>
                  <a:srgbClr val="009FDA"/>
                </a:solidFill>
              </a:rPr>
              <a:t>i</a:t>
            </a:r>
            <a:r>
              <a:rPr lang="en-GB" sz="2400" dirty="0">
                <a:solidFill>
                  <a:srgbClr val="009FDA"/>
                </a:solidFill>
              </a:rPr>
              <a:t>) </a:t>
            </a:r>
            <a:r>
              <a:rPr lang="en-GB" sz="2400" dirty="0">
                <a:solidFill>
                  <a:srgbClr val="1C4072"/>
                </a:solidFill>
              </a:rPr>
              <a:t>two repeated-measures ANOVAs with one factor (ROI) to compare ROIs; </a:t>
            </a:r>
            <a:r>
              <a:rPr lang="en-GB" sz="2400" dirty="0">
                <a:solidFill>
                  <a:srgbClr val="009FDA"/>
                </a:solidFill>
              </a:rPr>
              <a:t>(ii) </a:t>
            </a:r>
            <a:r>
              <a:rPr lang="en-GB" sz="2400" dirty="0">
                <a:solidFill>
                  <a:srgbClr val="1C4072"/>
                </a:solidFill>
              </a:rPr>
              <a:t>with a repeated-measures ANOVA with two factors (ROI and </a:t>
            </a:r>
            <a:r>
              <a:rPr lang="en-GB" sz="2400" i="1" dirty="0">
                <a:solidFill>
                  <a:srgbClr val="1C4072"/>
                </a:solidFill>
              </a:rPr>
              <a:t>affect </a:t>
            </a:r>
            <a:r>
              <a:rPr lang="en-GB" sz="2400" dirty="0">
                <a:solidFill>
                  <a:srgbClr val="1C4072"/>
                </a:solidFill>
              </a:rPr>
              <a:t>vs. </a:t>
            </a:r>
            <a:r>
              <a:rPr lang="en-GB" sz="2400" i="1" dirty="0">
                <a:solidFill>
                  <a:srgbClr val="1C4072"/>
                </a:solidFill>
              </a:rPr>
              <a:t>likableness</a:t>
            </a:r>
            <a:r>
              <a:rPr lang="en-GB" sz="2400" dirty="0">
                <a:solidFill>
                  <a:srgbClr val="1C4072"/>
                </a:solidFill>
              </a:rPr>
              <a:t>) to analyse whether some ROIs were biased towards decoding the affect or likableness; and </a:t>
            </a:r>
            <a:r>
              <a:rPr lang="en-GB" sz="2400" dirty="0">
                <a:solidFill>
                  <a:srgbClr val="009FDA"/>
                </a:solidFill>
              </a:rPr>
              <a:t>(iii) </a:t>
            </a:r>
            <a:r>
              <a:rPr lang="en-GB" sz="2400" dirty="0">
                <a:solidFill>
                  <a:srgbClr val="1C4072"/>
                </a:solidFill>
              </a:rPr>
              <a:t>paired </a:t>
            </a:r>
            <a:r>
              <a:rPr lang="en-GB" sz="2400" i="1" dirty="0">
                <a:solidFill>
                  <a:srgbClr val="1C4072"/>
                </a:solidFill>
              </a:rPr>
              <a:t>t</a:t>
            </a:r>
            <a:r>
              <a:rPr lang="en-GB" sz="2400" dirty="0">
                <a:solidFill>
                  <a:srgbClr val="1C4072"/>
                </a:solidFill>
              </a:rPr>
              <a:t>-tests to compare the average decoding accuracy in semantic ROIs compared with social ROIs.</a:t>
            </a:r>
          </a:p>
        </p:txBody>
      </p:sp>
      <p:sp>
        <p:nvSpPr>
          <p:cNvPr id="464" name="CuadroTexto 310">
            <a:extLst>
              <a:ext uri="{FF2B5EF4-FFF2-40B4-BE49-F238E27FC236}">
                <a16:creationId xmlns:a16="http://schemas.microsoft.com/office/drawing/2014/main" id="{9D552E8E-926D-7148-B9BE-916017BE0C3C}"/>
              </a:ext>
            </a:extLst>
          </p:cNvPr>
          <p:cNvSpPr txBox="1"/>
          <p:nvPr/>
        </p:nvSpPr>
        <p:spPr>
          <a:xfrm>
            <a:off x="21469322" y="15717592"/>
            <a:ext cx="15481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Figure 1. Distribution of ratings of social concepts. </a:t>
            </a:r>
            <a:r>
              <a:rPr lang="en-GB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Participants read each concept definition and rated whether they described a behaviour involving the emotions of oneself or others (affect; </a:t>
            </a:r>
            <a:r>
              <a:rPr lang="en-GB" sz="1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red</a:t>
            </a:r>
            <a:r>
              <a:rPr lang="en-GB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 as well as whether such behaviour was socially likable(</a:t>
            </a:r>
            <a:r>
              <a:rPr lang="en-GB" sz="1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grey</a:t>
            </a:r>
            <a:r>
              <a:rPr lang="en-GB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 on a scale from 0 (very nonaffective; very unlikable) to 100 (very affective; very likable).</a:t>
            </a:r>
          </a:p>
        </p:txBody>
      </p:sp>
      <p:sp>
        <p:nvSpPr>
          <p:cNvPr id="149" name="CuadroTexto 5">
            <a:extLst>
              <a:ext uri="{FF2B5EF4-FFF2-40B4-BE49-F238E27FC236}">
                <a16:creationId xmlns:a16="http://schemas.microsoft.com/office/drawing/2014/main" id="{A8C0CFCC-AC23-B946-BBD2-1550ACB1F966}"/>
              </a:ext>
            </a:extLst>
          </p:cNvPr>
          <p:cNvSpPr txBox="1"/>
          <p:nvPr/>
        </p:nvSpPr>
        <p:spPr>
          <a:xfrm>
            <a:off x="1168060" y="4802601"/>
            <a:ext cx="39128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Berlin Sans FB" panose="020E0602020502020306" pitchFamily="34" charset="77"/>
                <a:cs typeface="Berlin Sans FB Demi" panose="020F0502020204030204" pitchFamily="34" charset="0"/>
              </a:rPr>
              <a:t>Motivation</a:t>
            </a:r>
          </a:p>
        </p:txBody>
      </p:sp>
      <p:sp>
        <p:nvSpPr>
          <p:cNvPr id="162" name="Rectángulo 101">
            <a:extLst>
              <a:ext uri="{FF2B5EF4-FFF2-40B4-BE49-F238E27FC236}">
                <a16:creationId xmlns:a16="http://schemas.microsoft.com/office/drawing/2014/main" id="{4BF275EA-4B3C-F643-BFFE-6F349ABEB041}"/>
              </a:ext>
            </a:extLst>
          </p:cNvPr>
          <p:cNvSpPr/>
          <p:nvPr/>
        </p:nvSpPr>
        <p:spPr>
          <a:xfrm>
            <a:off x="760440" y="13673225"/>
            <a:ext cx="9586568" cy="14861597"/>
          </a:xfrm>
          <a:prstGeom prst="rect">
            <a:avLst/>
          </a:prstGeom>
          <a:solidFill>
            <a:schemeClr val="bg1"/>
          </a:solidFill>
          <a:ln w="38100">
            <a:solidFill>
              <a:srgbClr val="1C4072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 dirty="0"/>
          </a:p>
        </p:txBody>
      </p:sp>
      <p:sp>
        <p:nvSpPr>
          <p:cNvPr id="163" name="CuadroTexto 343">
            <a:extLst>
              <a:ext uri="{FF2B5EF4-FFF2-40B4-BE49-F238E27FC236}">
                <a16:creationId xmlns:a16="http://schemas.microsoft.com/office/drawing/2014/main" id="{868B96E3-7A86-BA4E-87D9-2D0FA922FA7E}"/>
              </a:ext>
            </a:extLst>
          </p:cNvPr>
          <p:cNvSpPr txBox="1"/>
          <p:nvPr/>
        </p:nvSpPr>
        <p:spPr>
          <a:xfrm>
            <a:off x="1364496" y="14497615"/>
            <a:ext cx="87569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Participants (</a:t>
            </a:r>
            <a:r>
              <a:rPr lang="en-US" sz="2400" i="1" dirty="0">
                <a:solidFill>
                  <a:srgbClr val="1C4072"/>
                </a:solidFill>
              </a:rPr>
              <a:t>n</a:t>
            </a:r>
            <a:r>
              <a:rPr lang="en-US" sz="2400" dirty="0">
                <a:solidFill>
                  <a:srgbClr val="1C4072"/>
                </a:solidFill>
              </a:rPr>
              <a:t> = 30; mean age 24.07 ± 3.67 years; 18 females) rated on a scale from 0 to 100 how </a:t>
            </a:r>
            <a:r>
              <a:rPr lang="en-US" sz="2400" i="1" dirty="0">
                <a:solidFill>
                  <a:srgbClr val="1C4072"/>
                </a:solidFill>
              </a:rPr>
              <a:t>likable</a:t>
            </a:r>
            <a:r>
              <a:rPr lang="en-US" sz="2400" dirty="0">
                <a:solidFill>
                  <a:srgbClr val="1C4072"/>
                </a:solidFill>
              </a:rPr>
              <a:t> and </a:t>
            </a:r>
            <a:r>
              <a:rPr lang="en-US" sz="2400" i="1" dirty="0">
                <a:solidFill>
                  <a:srgbClr val="1C4072"/>
                </a:solidFill>
              </a:rPr>
              <a:t>affective</a:t>
            </a:r>
            <a:r>
              <a:rPr lang="en-US" sz="2400" dirty="0">
                <a:solidFill>
                  <a:srgbClr val="1C4072"/>
                </a:solidFill>
              </a:rPr>
              <a:t> was each social concept before and after the scanning session.</a:t>
            </a:r>
          </a:p>
        </p:txBody>
      </p:sp>
      <p:sp>
        <p:nvSpPr>
          <p:cNvPr id="164" name="Rectángulo 6">
            <a:extLst>
              <a:ext uri="{FF2B5EF4-FFF2-40B4-BE49-F238E27FC236}">
                <a16:creationId xmlns:a16="http://schemas.microsoft.com/office/drawing/2014/main" id="{B9626649-72DF-6C46-8B65-C512FF7BCFB2}"/>
              </a:ext>
            </a:extLst>
          </p:cNvPr>
          <p:cNvSpPr/>
          <p:nvPr/>
        </p:nvSpPr>
        <p:spPr>
          <a:xfrm>
            <a:off x="1168060" y="13360228"/>
            <a:ext cx="3912860" cy="1015663"/>
          </a:xfrm>
          <a:prstGeom prst="rect">
            <a:avLst/>
          </a:prstGeom>
          <a:solidFill>
            <a:srgbClr val="1C40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/>
          </a:p>
        </p:txBody>
      </p:sp>
      <p:sp>
        <p:nvSpPr>
          <p:cNvPr id="168" name="CuadroTexto 402">
            <a:extLst>
              <a:ext uri="{FF2B5EF4-FFF2-40B4-BE49-F238E27FC236}">
                <a16:creationId xmlns:a16="http://schemas.microsoft.com/office/drawing/2014/main" id="{7638366E-F8E8-C441-9E64-1D42D7DAD39A}"/>
              </a:ext>
            </a:extLst>
          </p:cNvPr>
          <p:cNvSpPr txBox="1"/>
          <p:nvPr/>
        </p:nvSpPr>
        <p:spPr>
          <a:xfrm>
            <a:off x="1368174" y="15985976"/>
            <a:ext cx="88834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During the fMRI session, participants listened to short definitions of social concepts and </a:t>
            </a:r>
            <a:r>
              <a:rPr lang="en-US" sz="2400" b="1" dirty="0">
                <a:solidFill>
                  <a:srgbClr val="1C4072"/>
                </a:solidFill>
              </a:rPr>
              <a:t>mentally simulated </a:t>
            </a:r>
            <a:r>
              <a:rPr lang="en-US" sz="2400" dirty="0">
                <a:solidFill>
                  <a:srgbClr val="1C4072"/>
                </a:solidFill>
              </a:rPr>
              <a:t>another individual behaving the way described in the definition:</a:t>
            </a:r>
          </a:p>
        </p:txBody>
      </p:sp>
      <p:sp>
        <p:nvSpPr>
          <p:cNvPr id="171" name="CuadroTexto 406">
            <a:extLst>
              <a:ext uri="{FF2B5EF4-FFF2-40B4-BE49-F238E27FC236}">
                <a16:creationId xmlns:a16="http://schemas.microsoft.com/office/drawing/2014/main" id="{25F09099-E8D8-6847-8848-398E74D9692F}"/>
              </a:ext>
            </a:extLst>
          </p:cNvPr>
          <p:cNvSpPr txBox="1"/>
          <p:nvPr/>
        </p:nvSpPr>
        <p:spPr>
          <a:xfrm>
            <a:off x="1512190" y="23618824"/>
            <a:ext cx="86092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A scanning session consisted on 8 functional runs and a structural run halfway through the session.</a:t>
            </a:r>
          </a:p>
        </p:txBody>
      </p:sp>
      <p:sp>
        <p:nvSpPr>
          <p:cNvPr id="174" name="CuadroTexto 5">
            <a:extLst>
              <a:ext uri="{FF2B5EF4-FFF2-40B4-BE49-F238E27FC236}">
                <a16:creationId xmlns:a16="http://schemas.microsoft.com/office/drawing/2014/main" id="{E0E1A9AF-9451-6E46-85DF-EC578114A6A0}"/>
              </a:ext>
            </a:extLst>
          </p:cNvPr>
          <p:cNvSpPr txBox="1"/>
          <p:nvPr/>
        </p:nvSpPr>
        <p:spPr>
          <a:xfrm>
            <a:off x="1168060" y="13410101"/>
            <a:ext cx="39128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Berlin Sans FB" panose="020E0602020502020306" pitchFamily="34" charset="77"/>
                <a:cs typeface="Berlin Sans FB Demi" panose="020F0502020204030204" pitchFamily="34" charset="0"/>
              </a:rPr>
              <a:t>Experiment</a:t>
            </a:r>
          </a:p>
        </p:txBody>
      </p:sp>
      <p:pic>
        <p:nvPicPr>
          <p:cNvPr id="146" name="Imagen 145">
            <a:extLst>
              <a:ext uri="{FF2B5EF4-FFF2-40B4-BE49-F238E27FC236}">
                <a16:creationId xmlns:a16="http://schemas.microsoft.com/office/drawing/2014/main" id="{2F7CBCE9-1589-D54A-AB90-8AF5071494E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6859" b="3459"/>
          <a:stretch/>
        </p:blipFill>
        <p:spPr>
          <a:xfrm>
            <a:off x="1926388" y="24488143"/>
            <a:ext cx="6986660" cy="1866986"/>
          </a:xfrm>
          <a:prstGeom prst="rect">
            <a:avLst/>
          </a:prstGeom>
        </p:spPr>
      </p:pic>
      <p:sp>
        <p:nvSpPr>
          <p:cNvPr id="176" name="CuadroTexto 406">
            <a:extLst>
              <a:ext uri="{FF2B5EF4-FFF2-40B4-BE49-F238E27FC236}">
                <a16:creationId xmlns:a16="http://schemas.microsoft.com/office/drawing/2014/main" id="{2B24845F-FDEF-2E47-B042-A7EB0CDE7727}"/>
              </a:ext>
            </a:extLst>
          </p:cNvPr>
          <p:cNvSpPr txBox="1"/>
          <p:nvPr/>
        </p:nvSpPr>
        <p:spPr>
          <a:xfrm>
            <a:off x="1512190" y="26355128"/>
            <a:ext cx="86092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Each functional run contained 36 trials (one trial per social concept; 9 concepts for each concept class). A trial consisted on the auditory presentation of the definition of the social concept for 3.5 seconds followed by another short period of 3.5 seconds to </a:t>
            </a:r>
            <a:r>
              <a:rPr lang="en-US" sz="2400" b="1" dirty="0">
                <a:solidFill>
                  <a:srgbClr val="1C4072"/>
                </a:solidFill>
              </a:rPr>
              <a:t>mentally simulate the referred behavior</a:t>
            </a:r>
            <a:r>
              <a:rPr lang="en-US" sz="2400" dirty="0">
                <a:solidFill>
                  <a:srgbClr val="1C4072"/>
                </a:solidFill>
              </a:rPr>
              <a:t>.</a:t>
            </a:r>
          </a:p>
        </p:txBody>
      </p:sp>
      <p:sp>
        <p:nvSpPr>
          <p:cNvPr id="178" name="Rectángulo 6">
            <a:extLst>
              <a:ext uri="{FF2B5EF4-FFF2-40B4-BE49-F238E27FC236}">
                <a16:creationId xmlns:a16="http://schemas.microsoft.com/office/drawing/2014/main" id="{E479EAE2-BE99-0044-8E1E-781597BF7812}"/>
              </a:ext>
            </a:extLst>
          </p:cNvPr>
          <p:cNvSpPr/>
          <p:nvPr/>
        </p:nvSpPr>
        <p:spPr>
          <a:xfrm>
            <a:off x="11838254" y="4796816"/>
            <a:ext cx="15729890" cy="1015663"/>
          </a:xfrm>
          <a:prstGeom prst="rect">
            <a:avLst/>
          </a:prstGeom>
          <a:solidFill>
            <a:srgbClr val="1C40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/>
          </a:p>
        </p:txBody>
      </p:sp>
      <p:sp>
        <p:nvSpPr>
          <p:cNvPr id="179" name="CuadroTexto 5">
            <a:extLst>
              <a:ext uri="{FF2B5EF4-FFF2-40B4-BE49-F238E27FC236}">
                <a16:creationId xmlns:a16="http://schemas.microsoft.com/office/drawing/2014/main" id="{1BF42918-E879-4646-8713-86C1A2AC4DFD}"/>
              </a:ext>
            </a:extLst>
          </p:cNvPr>
          <p:cNvSpPr txBox="1"/>
          <p:nvPr/>
        </p:nvSpPr>
        <p:spPr>
          <a:xfrm>
            <a:off x="12223787" y="4799930"/>
            <a:ext cx="230469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Berlin Sans FB" panose="020E0602020502020306" pitchFamily="34" charset="77"/>
                <a:cs typeface="Berlin Sans FB Demi" panose="020F0502020204030204" pitchFamily="34" charset="0"/>
              </a:rPr>
              <a:t>Decoding the brain representation of social concepts</a:t>
            </a:r>
          </a:p>
        </p:txBody>
      </p:sp>
      <p:sp>
        <p:nvSpPr>
          <p:cNvPr id="185" name="CuadroTexto 313">
            <a:extLst>
              <a:ext uri="{FF2B5EF4-FFF2-40B4-BE49-F238E27FC236}">
                <a16:creationId xmlns:a16="http://schemas.microsoft.com/office/drawing/2014/main" id="{E3AA46B4-0EAC-404E-952F-155FBE9AD29B}"/>
              </a:ext>
            </a:extLst>
          </p:cNvPr>
          <p:cNvSpPr txBox="1"/>
          <p:nvPr/>
        </p:nvSpPr>
        <p:spPr>
          <a:xfrm>
            <a:off x="11947271" y="11367057"/>
            <a:ext cx="101351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Ratings of affect </a:t>
            </a:r>
            <a:r>
              <a:rPr lang="en-US" sz="2400" i="1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(red)</a:t>
            </a:r>
            <a:r>
              <a:rPr lang="en-US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concepts related to affective states were significantly higher than those related to non-affective mental states </a:t>
            </a:r>
          </a:p>
          <a:p>
            <a:r>
              <a:rPr lang="en-US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2400" i="1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GB" sz="2400" baseline="-250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(29)</a:t>
            </a:r>
            <a:r>
              <a:rPr lang="en-GB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8.026, </a:t>
            </a:r>
            <a:r>
              <a:rPr lang="en-GB" sz="2400" i="1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GB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&lt; 0.001, </a:t>
            </a:r>
            <a:r>
              <a:rPr lang="en-GB" sz="2400" i="1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GB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1.465</a:t>
            </a:r>
            <a:r>
              <a:rPr lang="en-US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and ratings of likableness </a:t>
            </a:r>
            <a:r>
              <a:rPr lang="en-US" sz="2400" i="1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(grey)</a:t>
            </a:r>
          </a:p>
          <a:p>
            <a:r>
              <a:rPr lang="en-US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socially likable </a:t>
            </a:r>
            <a:r>
              <a:rPr lang="en-GB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concepts were significantly higher than those of </a:t>
            </a:r>
          </a:p>
          <a:p>
            <a:r>
              <a:rPr lang="en-GB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socially unlikable concepts (</a:t>
            </a:r>
            <a:r>
              <a:rPr lang="en-GB" sz="2400" i="1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GB" sz="2400" baseline="-250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(29)</a:t>
            </a:r>
            <a:r>
              <a:rPr lang="en-GB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30.382, </a:t>
            </a:r>
            <a:r>
              <a:rPr lang="en-GB" sz="2400" i="1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GB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&lt; 0.001,  </a:t>
            </a:r>
            <a:r>
              <a:rPr lang="en-GB" sz="2400" i="1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GB" sz="2400" dirty="0">
                <a:solidFill>
                  <a:srgbClr val="1C407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5.547).</a:t>
            </a:r>
            <a:endParaRPr lang="en-US" sz="2400" dirty="0">
              <a:solidFill>
                <a:srgbClr val="1C40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8" name="CuadroTexto 313">
            <a:extLst>
              <a:ext uri="{FF2B5EF4-FFF2-40B4-BE49-F238E27FC236}">
                <a16:creationId xmlns:a16="http://schemas.microsoft.com/office/drawing/2014/main" id="{008C370C-AC84-8F41-BED6-7D07FDD232DD}"/>
              </a:ext>
            </a:extLst>
          </p:cNvPr>
          <p:cNvSpPr txBox="1"/>
          <p:nvPr/>
        </p:nvSpPr>
        <p:spPr>
          <a:xfrm>
            <a:off x="11946634" y="13738362"/>
            <a:ext cx="9522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Subjective ratings suggest that the </a:t>
            </a:r>
            <a:r>
              <a:rPr lang="en-US" sz="2400" i="1" dirty="0">
                <a:solidFill>
                  <a:srgbClr val="1C4072"/>
                </a:solidFill>
              </a:rPr>
              <a:t>likableness </a:t>
            </a:r>
            <a:r>
              <a:rPr lang="en-US" sz="2400" dirty="0">
                <a:solidFill>
                  <a:srgbClr val="1C4072"/>
                </a:solidFill>
              </a:rPr>
              <a:t>of others’ behavior can outweigh </a:t>
            </a:r>
            <a:r>
              <a:rPr lang="en-US" sz="2400" i="1" dirty="0">
                <a:solidFill>
                  <a:srgbClr val="1C4072"/>
                </a:solidFill>
              </a:rPr>
              <a:t>affect </a:t>
            </a:r>
            <a:r>
              <a:rPr lang="en-US" sz="2400" dirty="0">
                <a:solidFill>
                  <a:srgbClr val="1C4072"/>
                </a:solidFill>
              </a:rPr>
              <a:t>on how we represent social knowledge</a:t>
            </a:r>
            <a:r>
              <a:rPr lang="en-US" sz="2400" i="1" dirty="0">
                <a:solidFill>
                  <a:srgbClr val="1C4072"/>
                </a:solidFill>
              </a:rPr>
              <a:t>.</a:t>
            </a:r>
            <a:endParaRPr lang="en-US" sz="2400" dirty="0">
              <a:solidFill>
                <a:srgbClr val="1C4072"/>
              </a:solidFill>
            </a:endParaRPr>
          </a:p>
        </p:txBody>
      </p:sp>
      <p:sp>
        <p:nvSpPr>
          <p:cNvPr id="191" name="CuadroTexto 313">
            <a:extLst>
              <a:ext uri="{FF2B5EF4-FFF2-40B4-BE49-F238E27FC236}">
                <a16:creationId xmlns:a16="http://schemas.microsoft.com/office/drawing/2014/main" id="{31EC7DD3-BDDE-124B-AEFE-9D82F05044B5}"/>
              </a:ext>
            </a:extLst>
          </p:cNvPr>
          <p:cNvSpPr txBox="1"/>
          <p:nvPr/>
        </p:nvSpPr>
        <p:spPr>
          <a:xfrm>
            <a:off x="11946634" y="15001671"/>
            <a:ext cx="9522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Repeated-measures ANOVAs with one factor (ROI) showed significant differences in decoding accuracy among ROIs for each classification problem </a:t>
            </a:r>
            <a:r>
              <a:rPr lang="en-US" sz="2400" i="1" dirty="0">
                <a:solidFill>
                  <a:srgbClr val="1C4072"/>
                </a:solidFill>
              </a:rPr>
              <a:t>(affect </a:t>
            </a:r>
            <a:r>
              <a:rPr lang="en-US" sz="2400" dirty="0">
                <a:solidFill>
                  <a:srgbClr val="1C4072"/>
                </a:solidFill>
              </a:rPr>
              <a:t>vs. </a:t>
            </a:r>
            <a:r>
              <a:rPr lang="en-US" sz="2400" i="1" dirty="0">
                <a:solidFill>
                  <a:srgbClr val="1C4072"/>
                </a:solidFill>
              </a:rPr>
              <a:t>likableness</a:t>
            </a:r>
            <a:r>
              <a:rPr lang="en-US" sz="2400" dirty="0">
                <a:solidFill>
                  <a:srgbClr val="1C4072"/>
                </a:solidFill>
              </a:rPr>
              <a:t>)</a:t>
            </a:r>
            <a:r>
              <a:rPr lang="en-US" sz="2400" i="1" dirty="0">
                <a:solidFill>
                  <a:srgbClr val="1C4072"/>
                </a:solidFill>
              </a:rPr>
              <a:t>.</a:t>
            </a:r>
          </a:p>
        </p:txBody>
      </p:sp>
      <p:sp>
        <p:nvSpPr>
          <p:cNvPr id="194" name="CuadroTexto 313">
            <a:extLst>
              <a:ext uri="{FF2B5EF4-FFF2-40B4-BE49-F238E27FC236}">
                <a16:creationId xmlns:a16="http://schemas.microsoft.com/office/drawing/2014/main" id="{A29329F5-E78F-A84F-833E-2B1FDF1F399D}"/>
              </a:ext>
            </a:extLst>
          </p:cNvPr>
          <p:cNvSpPr txBox="1"/>
          <p:nvPr/>
        </p:nvSpPr>
        <p:spPr>
          <a:xfrm>
            <a:off x="27279106" y="20065287"/>
            <a:ext cx="95802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1C4072"/>
                </a:solidFill>
              </a:rPr>
              <a:t>Post hoc</a:t>
            </a:r>
            <a:r>
              <a:rPr lang="en-US" sz="2400" dirty="0">
                <a:solidFill>
                  <a:srgbClr val="1C4072"/>
                </a:solidFill>
              </a:rPr>
              <a:t> paired </a:t>
            </a:r>
            <a:r>
              <a:rPr lang="en-US" sz="2400" i="1" dirty="0">
                <a:solidFill>
                  <a:srgbClr val="1C4072"/>
                </a:solidFill>
              </a:rPr>
              <a:t>t</a:t>
            </a:r>
            <a:r>
              <a:rPr lang="en-US" sz="2400" dirty="0">
                <a:solidFill>
                  <a:srgbClr val="1C4072"/>
                </a:solidFill>
              </a:rPr>
              <a:t>-tests showed that the interaction effect was driven by the ACC (</a:t>
            </a:r>
            <a:r>
              <a:rPr lang="en-US" sz="2400" i="1" dirty="0">
                <a:solidFill>
                  <a:srgbClr val="1C4072"/>
                </a:solidFill>
              </a:rPr>
              <a:t>t</a:t>
            </a:r>
            <a:r>
              <a:rPr lang="en-US" sz="2400" baseline="-25000" dirty="0">
                <a:solidFill>
                  <a:srgbClr val="1C4072"/>
                </a:solidFill>
              </a:rPr>
              <a:t>(29)</a:t>
            </a:r>
            <a:r>
              <a:rPr lang="en-US" sz="2400" dirty="0">
                <a:solidFill>
                  <a:srgbClr val="1C4072"/>
                </a:solidFill>
              </a:rPr>
              <a:t> = 4.461, </a:t>
            </a:r>
            <a:r>
              <a:rPr lang="en-US" sz="2400" i="1" dirty="0">
                <a:solidFill>
                  <a:srgbClr val="1C4072"/>
                </a:solidFill>
              </a:rPr>
              <a:t>p</a:t>
            </a:r>
            <a:r>
              <a:rPr lang="en-US" sz="2400" dirty="0">
                <a:solidFill>
                  <a:srgbClr val="1C4072"/>
                </a:solidFill>
              </a:rPr>
              <a:t> = 0.001, </a:t>
            </a:r>
            <a:r>
              <a:rPr lang="en-US" sz="2400" i="1" dirty="0">
                <a:solidFill>
                  <a:srgbClr val="1C4072"/>
                </a:solidFill>
              </a:rPr>
              <a:t>d</a:t>
            </a:r>
            <a:r>
              <a:rPr lang="en-US" sz="2400" dirty="0">
                <a:solidFill>
                  <a:srgbClr val="1C4072"/>
                </a:solidFill>
              </a:rPr>
              <a:t> = 0.814), with a preference for </a:t>
            </a:r>
            <a:r>
              <a:rPr lang="en-US" sz="2400" i="1" dirty="0">
                <a:solidFill>
                  <a:srgbClr val="1C4072"/>
                </a:solidFill>
              </a:rPr>
              <a:t>likableness</a:t>
            </a:r>
            <a:r>
              <a:rPr lang="en-US" sz="2400" dirty="0">
                <a:solidFill>
                  <a:srgbClr val="1C4072"/>
                </a:solidFill>
              </a:rPr>
              <a:t> when using the partition-level CV. On the other hand, the effect was driven by the Ins (</a:t>
            </a:r>
            <a:r>
              <a:rPr lang="en-US" sz="2400" i="1" dirty="0">
                <a:solidFill>
                  <a:srgbClr val="1C4072"/>
                </a:solidFill>
              </a:rPr>
              <a:t>t</a:t>
            </a:r>
            <a:r>
              <a:rPr lang="en-US" sz="2400" baseline="-25000" dirty="0">
                <a:solidFill>
                  <a:srgbClr val="1C4072"/>
                </a:solidFill>
              </a:rPr>
              <a:t>(29)</a:t>
            </a:r>
            <a:r>
              <a:rPr lang="en-US" sz="2400" dirty="0">
                <a:solidFill>
                  <a:srgbClr val="1C4072"/>
                </a:solidFill>
              </a:rPr>
              <a:t> = -4.623, </a:t>
            </a:r>
            <a:r>
              <a:rPr lang="en-US" sz="2400" i="1" dirty="0">
                <a:solidFill>
                  <a:srgbClr val="1C4072"/>
                </a:solidFill>
              </a:rPr>
              <a:t>p</a:t>
            </a:r>
            <a:r>
              <a:rPr lang="en-US" sz="2400" dirty="0">
                <a:solidFill>
                  <a:srgbClr val="1C4072"/>
                </a:solidFill>
              </a:rPr>
              <a:t> = 0.001, </a:t>
            </a:r>
            <a:r>
              <a:rPr lang="en-US" sz="2400" i="1" dirty="0">
                <a:solidFill>
                  <a:srgbClr val="1C4072"/>
                </a:solidFill>
              </a:rPr>
              <a:t>d</a:t>
            </a:r>
            <a:r>
              <a:rPr lang="en-US" sz="2400" dirty="0">
                <a:solidFill>
                  <a:srgbClr val="1C4072"/>
                </a:solidFill>
              </a:rPr>
              <a:t> = 0.844), with a preference for </a:t>
            </a:r>
            <a:r>
              <a:rPr lang="en-US" sz="2400" i="1" dirty="0">
                <a:solidFill>
                  <a:srgbClr val="1C4072"/>
                </a:solidFill>
              </a:rPr>
              <a:t>affect</a:t>
            </a:r>
            <a:r>
              <a:rPr lang="en-US" sz="2400" dirty="0">
                <a:solidFill>
                  <a:srgbClr val="1C4072"/>
                </a:solidFill>
              </a:rPr>
              <a:t> instead when using the item-level CV.</a:t>
            </a:r>
            <a:endParaRPr lang="en-US" sz="2400" i="1" dirty="0">
              <a:solidFill>
                <a:srgbClr val="1C4072"/>
              </a:solidFill>
            </a:endParaRPr>
          </a:p>
        </p:txBody>
      </p:sp>
      <p:sp>
        <p:nvSpPr>
          <p:cNvPr id="197" name="CuadroTexto 313">
            <a:extLst>
              <a:ext uri="{FF2B5EF4-FFF2-40B4-BE49-F238E27FC236}">
                <a16:creationId xmlns:a16="http://schemas.microsoft.com/office/drawing/2014/main" id="{04164E7B-EFD9-EF4A-8285-2B4ACA70FCE0}"/>
              </a:ext>
            </a:extLst>
          </p:cNvPr>
          <p:cNvSpPr txBox="1"/>
          <p:nvPr/>
        </p:nvSpPr>
        <p:spPr>
          <a:xfrm>
            <a:off x="27278485" y="22652351"/>
            <a:ext cx="495602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Paired </a:t>
            </a:r>
            <a:r>
              <a:rPr lang="en-US" sz="2400" i="1" dirty="0">
                <a:solidFill>
                  <a:srgbClr val="1C4072"/>
                </a:solidFill>
              </a:rPr>
              <a:t>t</a:t>
            </a:r>
            <a:r>
              <a:rPr lang="en-US" sz="2400" dirty="0">
                <a:solidFill>
                  <a:srgbClr val="1C4072"/>
                </a:solidFill>
              </a:rPr>
              <a:t>-tests showed that mean classification accuracy was significantly higher in semantic ROIs for both </a:t>
            </a:r>
            <a:r>
              <a:rPr lang="en-US" sz="2400" i="1" dirty="0">
                <a:solidFill>
                  <a:srgbClr val="1C4072"/>
                </a:solidFill>
              </a:rPr>
              <a:t>affect</a:t>
            </a:r>
            <a:r>
              <a:rPr lang="en-US" sz="2400" dirty="0">
                <a:solidFill>
                  <a:srgbClr val="1C4072"/>
                </a:solidFill>
              </a:rPr>
              <a:t> (</a:t>
            </a:r>
            <a:r>
              <a:rPr lang="en-US" sz="2400" i="1" dirty="0">
                <a:solidFill>
                  <a:srgbClr val="1C4072"/>
                </a:solidFill>
              </a:rPr>
              <a:t>t</a:t>
            </a:r>
            <a:r>
              <a:rPr lang="en-US" sz="2400" baseline="-25000" dirty="0">
                <a:solidFill>
                  <a:srgbClr val="1C4072"/>
                </a:solidFill>
              </a:rPr>
              <a:t>(29)</a:t>
            </a:r>
            <a:r>
              <a:rPr lang="en-US" sz="2400" dirty="0">
                <a:solidFill>
                  <a:srgbClr val="1C4072"/>
                </a:solidFill>
              </a:rPr>
              <a:t> = 5.590, </a:t>
            </a:r>
            <a:r>
              <a:rPr lang="en-US" sz="2400" i="1" dirty="0">
                <a:solidFill>
                  <a:srgbClr val="1C4072"/>
                </a:solidFill>
              </a:rPr>
              <a:t>p</a:t>
            </a:r>
            <a:r>
              <a:rPr lang="en-US" sz="2400" dirty="0">
                <a:solidFill>
                  <a:srgbClr val="1C4072"/>
                </a:solidFill>
              </a:rPr>
              <a:t> &lt; .001, </a:t>
            </a:r>
            <a:r>
              <a:rPr lang="en-US" sz="2400" i="1" dirty="0">
                <a:solidFill>
                  <a:srgbClr val="1C4072"/>
                </a:solidFill>
              </a:rPr>
              <a:t>d</a:t>
            </a:r>
            <a:r>
              <a:rPr lang="en-US" sz="2400" dirty="0">
                <a:solidFill>
                  <a:srgbClr val="1C4072"/>
                </a:solidFill>
              </a:rPr>
              <a:t> = 1.021) and </a:t>
            </a:r>
            <a:r>
              <a:rPr lang="en-US" sz="2400" i="1" dirty="0">
                <a:solidFill>
                  <a:srgbClr val="1C4072"/>
                </a:solidFill>
              </a:rPr>
              <a:t>likableness </a:t>
            </a:r>
            <a:r>
              <a:rPr lang="en-US" sz="2400" dirty="0">
                <a:solidFill>
                  <a:srgbClr val="1C4072"/>
                </a:solidFill>
              </a:rPr>
              <a:t>(</a:t>
            </a:r>
            <a:r>
              <a:rPr lang="en-US" sz="2400" i="1" dirty="0">
                <a:solidFill>
                  <a:srgbClr val="1C4072"/>
                </a:solidFill>
              </a:rPr>
              <a:t>t</a:t>
            </a:r>
            <a:r>
              <a:rPr lang="en-US" sz="2400" baseline="-25000" dirty="0">
                <a:solidFill>
                  <a:srgbClr val="1C4072"/>
                </a:solidFill>
              </a:rPr>
              <a:t>(29)</a:t>
            </a:r>
            <a:r>
              <a:rPr lang="en-US" sz="2400" dirty="0">
                <a:solidFill>
                  <a:srgbClr val="1C4072"/>
                </a:solidFill>
              </a:rPr>
              <a:t> = 5.113, </a:t>
            </a:r>
            <a:r>
              <a:rPr lang="en-US" sz="2400" i="1" dirty="0">
                <a:solidFill>
                  <a:srgbClr val="1C4072"/>
                </a:solidFill>
              </a:rPr>
              <a:t>p</a:t>
            </a:r>
            <a:r>
              <a:rPr lang="en-US" sz="2400" dirty="0">
                <a:solidFill>
                  <a:srgbClr val="1C4072"/>
                </a:solidFill>
              </a:rPr>
              <a:t> &lt; .001, </a:t>
            </a:r>
            <a:r>
              <a:rPr lang="en-US" sz="2400" i="1" dirty="0">
                <a:solidFill>
                  <a:srgbClr val="1C4072"/>
                </a:solidFill>
              </a:rPr>
              <a:t>d</a:t>
            </a:r>
            <a:r>
              <a:rPr lang="en-US" sz="2400" dirty="0">
                <a:solidFill>
                  <a:srgbClr val="1C4072"/>
                </a:solidFill>
              </a:rPr>
              <a:t> = 0.933) using partition-level cross-validation. Similarly, mean decoding accuracy was higher in semantic ROIs for both affect (</a:t>
            </a:r>
            <a:r>
              <a:rPr lang="en-US" sz="2400" i="1" dirty="0">
                <a:solidFill>
                  <a:srgbClr val="1C4072"/>
                </a:solidFill>
              </a:rPr>
              <a:t>t</a:t>
            </a:r>
            <a:r>
              <a:rPr lang="en-US" sz="2400" baseline="-25000" dirty="0">
                <a:solidFill>
                  <a:srgbClr val="1C4072"/>
                </a:solidFill>
              </a:rPr>
              <a:t>(29)</a:t>
            </a:r>
            <a:r>
              <a:rPr lang="en-US" sz="2400" dirty="0">
                <a:solidFill>
                  <a:srgbClr val="1C4072"/>
                </a:solidFill>
              </a:rPr>
              <a:t> = 2.519, </a:t>
            </a:r>
            <a:r>
              <a:rPr lang="en-US" sz="2400" i="1" dirty="0">
                <a:solidFill>
                  <a:srgbClr val="1C4072"/>
                </a:solidFill>
              </a:rPr>
              <a:t>p</a:t>
            </a:r>
            <a:r>
              <a:rPr lang="en-US" sz="2400" dirty="0">
                <a:solidFill>
                  <a:srgbClr val="1C4072"/>
                </a:solidFill>
              </a:rPr>
              <a:t> = 0.018, </a:t>
            </a:r>
            <a:r>
              <a:rPr lang="en-US" sz="2400" i="1" dirty="0">
                <a:solidFill>
                  <a:srgbClr val="1C4072"/>
                </a:solidFill>
              </a:rPr>
              <a:t>d</a:t>
            </a:r>
            <a:r>
              <a:rPr lang="en-US" sz="2400" dirty="0">
                <a:solidFill>
                  <a:srgbClr val="1C4072"/>
                </a:solidFill>
              </a:rPr>
              <a:t> = 0.460) and likableness (</a:t>
            </a:r>
            <a:r>
              <a:rPr lang="en-US" sz="2400" i="1" dirty="0">
                <a:solidFill>
                  <a:srgbClr val="1C4072"/>
                </a:solidFill>
              </a:rPr>
              <a:t>t</a:t>
            </a:r>
            <a:r>
              <a:rPr lang="en-US" sz="2400" baseline="-25000" dirty="0">
                <a:solidFill>
                  <a:srgbClr val="1C4072"/>
                </a:solidFill>
              </a:rPr>
              <a:t>(29)</a:t>
            </a:r>
            <a:r>
              <a:rPr lang="en-US" sz="2400" dirty="0">
                <a:solidFill>
                  <a:srgbClr val="1C4072"/>
                </a:solidFill>
              </a:rPr>
              <a:t> = 4.133, </a:t>
            </a:r>
            <a:r>
              <a:rPr lang="en-US" sz="2400" i="1" dirty="0">
                <a:solidFill>
                  <a:srgbClr val="1C4072"/>
                </a:solidFill>
              </a:rPr>
              <a:t>p</a:t>
            </a:r>
            <a:r>
              <a:rPr lang="en-US" sz="2400" dirty="0">
                <a:solidFill>
                  <a:srgbClr val="1C4072"/>
                </a:solidFill>
              </a:rPr>
              <a:t> &lt; .001, </a:t>
            </a:r>
            <a:r>
              <a:rPr lang="en-US" sz="2400" i="1" dirty="0">
                <a:solidFill>
                  <a:srgbClr val="1C4072"/>
                </a:solidFill>
              </a:rPr>
              <a:t>d</a:t>
            </a:r>
            <a:r>
              <a:rPr lang="en-US" sz="2400" dirty="0">
                <a:solidFill>
                  <a:srgbClr val="1C4072"/>
                </a:solidFill>
              </a:rPr>
              <a:t> = 0.755) using item-level cross-validation.</a:t>
            </a:r>
          </a:p>
        </p:txBody>
      </p:sp>
      <p:sp>
        <p:nvSpPr>
          <p:cNvPr id="166" name="CuadroTexto 313">
            <a:extLst>
              <a:ext uri="{FF2B5EF4-FFF2-40B4-BE49-F238E27FC236}">
                <a16:creationId xmlns:a16="http://schemas.microsoft.com/office/drawing/2014/main" id="{1A317E1A-04C1-2841-A5A6-06C0A93F7D86}"/>
              </a:ext>
            </a:extLst>
          </p:cNvPr>
          <p:cNvSpPr txBox="1"/>
          <p:nvPr/>
        </p:nvSpPr>
        <p:spPr>
          <a:xfrm>
            <a:off x="21340958" y="17008604"/>
            <a:ext cx="73585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C4072"/>
                </a:solidFill>
              </a:rPr>
              <a:t>A repeated-measures ANOVA with two factors: ROI and dimension of social information (i.e. </a:t>
            </a:r>
            <a:r>
              <a:rPr lang="en-US" sz="2400" i="1" dirty="0">
                <a:solidFill>
                  <a:srgbClr val="1C4072"/>
                </a:solidFill>
              </a:rPr>
              <a:t>affect</a:t>
            </a:r>
            <a:r>
              <a:rPr lang="en-US" sz="2400" dirty="0">
                <a:solidFill>
                  <a:srgbClr val="1C4072"/>
                </a:solidFill>
              </a:rPr>
              <a:t> vs. </a:t>
            </a:r>
            <a:r>
              <a:rPr lang="en-US" sz="2400" i="1" dirty="0">
                <a:solidFill>
                  <a:srgbClr val="1C4072"/>
                </a:solidFill>
              </a:rPr>
              <a:t>likableness</a:t>
            </a:r>
            <a:r>
              <a:rPr lang="en-US" sz="2400" dirty="0">
                <a:solidFill>
                  <a:srgbClr val="1C4072"/>
                </a:solidFill>
              </a:rPr>
              <a:t>) showed a significant main effect of dimension for both the cross-validation procedures</a:t>
            </a:r>
            <a:r>
              <a:rPr lang="es-ES" sz="2400" dirty="0">
                <a:solidFill>
                  <a:srgbClr val="1C4072"/>
                </a:solidFill>
              </a:rPr>
              <a:t>.</a:t>
            </a:r>
            <a:endParaRPr lang="en-US" sz="2400" i="1" dirty="0">
              <a:solidFill>
                <a:srgbClr val="1C4072"/>
              </a:solidFill>
            </a:endParaRPr>
          </a:p>
        </p:txBody>
      </p:sp>
      <p:pic>
        <p:nvPicPr>
          <p:cNvPr id="170" name="Imagen 385">
            <a:extLst>
              <a:ext uri="{FF2B5EF4-FFF2-40B4-BE49-F238E27FC236}">
                <a16:creationId xmlns:a16="http://schemas.microsoft.com/office/drawing/2014/main" id="{0261F527-6621-A941-8CA8-02F046BE4C5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845008" y="17265644"/>
            <a:ext cx="399162" cy="304508"/>
          </a:xfrm>
          <a:prstGeom prst="rect">
            <a:avLst/>
          </a:prstGeom>
        </p:spPr>
      </p:pic>
      <p:sp>
        <p:nvSpPr>
          <p:cNvPr id="183" name="CuadroTexto 368">
            <a:extLst>
              <a:ext uri="{FF2B5EF4-FFF2-40B4-BE49-F238E27FC236}">
                <a16:creationId xmlns:a16="http://schemas.microsoft.com/office/drawing/2014/main" id="{99EB5152-CED3-0648-94E4-9E42229E4032}"/>
              </a:ext>
            </a:extLst>
          </p:cNvPr>
          <p:cNvSpPr txBox="1"/>
          <p:nvPr/>
        </p:nvSpPr>
        <p:spPr>
          <a:xfrm>
            <a:off x="20924376" y="17211067"/>
            <a:ext cx="3445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C4072"/>
                </a:solidFill>
              </a:rPr>
              <a:t>5</a:t>
            </a:r>
            <a:endParaRPr lang="en-US" sz="2000" dirty="0">
              <a:solidFill>
                <a:srgbClr val="1C4072"/>
              </a:solidFill>
            </a:endParaRPr>
          </a:p>
        </p:txBody>
      </p:sp>
      <p:pic>
        <p:nvPicPr>
          <p:cNvPr id="200" name="Imagen 385">
            <a:extLst>
              <a:ext uri="{FF2B5EF4-FFF2-40B4-BE49-F238E27FC236}">
                <a16:creationId xmlns:a16="http://schemas.microsoft.com/office/drawing/2014/main" id="{D1BDEF31-3A09-9D40-9C84-C162FE105F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837913" y="20289980"/>
            <a:ext cx="399862" cy="304508"/>
          </a:xfrm>
          <a:prstGeom prst="rect">
            <a:avLst/>
          </a:prstGeom>
        </p:spPr>
      </p:pic>
      <p:sp>
        <p:nvSpPr>
          <p:cNvPr id="201" name="CuadroTexto 368">
            <a:extLst>
              <a:ext uri="{FF2B5EF4-FFF2-40B4-BE49-F238E27FC236}">
                <a16:creationId xmlns:a16="http://schemas.microsoft.com/office/drawing/2014/main" id="{C37FC4D6-A9B7-884F-BFFB-C6D495D8249F}"/>
              </a:ext>
            </a:extLst>
          </p:cNvPr>
          <p:cNvSpPr txBox="1"/>
          <p:nvPr/>
        </p:nvSpPr>
        <p:spPr>
          <a:xfrm>
            <a:off x="26920668" y="20250290"/>
            <a:ext cx="3451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C4072"/>
                </a:solidFill>
              </a:rPr>
              <a:t>6</a:t>
            </a:r>
            <a:endParaRPr lang="en-US" sz="2000" dirty="0">
              <a:solidFill>
                <a:srgbClr val="1C4072"/>
              </a:solidFill>
            </a:endParaRPr>
          </a:p>
        </p:txBody>
      </p:sp>
      <p:pic>
        <p:nvPicPr>
          <p:cNvPr id="202" name="Imagen 385">
            <a:extLst>
              <a:ext uri="{FF2B5EF4-FFF2-40B4-BE49-F238E27FC236}">
                <a16:creationId xmlns:a16="http://schemas.microsoft.com/office/drawing/2014/main" id="{DF215889-DB35-0C41-844C-D481677E368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837378" y="22882268"/>
            <a:ext cx="399162" cy="304508"/>
          </a:xfrm>
          <a:prstGeom prst="rect">
            <a:avLst/>
          </a:prstGeom>
        </p:spPr>
      </p:pic>
      <p:sp>
        <p:nvSpPr>
          <p:cNvPr id="203" name="CuadroTexto 368">
            <a:extLst>
              <a:ext uri="{FF2B5EF4-FFF2-40B4-BE49-F238E27FC236}">
                <a16:creationId xmlns:a16="http://schemas.microsoft.com/office/drawing/2014/main" id="{33E1ADB4-9EF2-DD4B-8B11-2C0F1A3254AC}"/>
              </a:ext>
            </a:extLst>
          </p:cNvPr>
          <p:cNvSpPr txBox="1"/>
          <p:nvPr/>
        </p:nvSpPr>
        <p:spPr>
          <a:xfrm>
            <a:off x="26920242" y="22848222"/>
            <a:ext cx="3445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C4072"/>
                </a:solidFill>
              </a:rPr>
              <a:t>7</a:t>
            </a:r>
            <a:endParaRPr lang="en-US" sz="2000" dirty="0">
              <a:solidFill>
                <a:srgbClr val="1C4072"/>
              </a:solidFill>
            </a:endParaRPr>
          </a:p>
        </p:txBody>
      </p:sp>
      <p:pic>
        <p:nvPicPr>
          <p:cNvPr id="204" name="Imagen 385">
            <a:extLst>
              <a:ext uri="{FF2B5EF4-FFF2-40B4-BE49-F238E27FC236}">
                <a16:creationId xmlns:a16="http://schemas.microsoft.com/office/drawing/2014/main" id="{6D9ED45A-BD47-0544-BBF0-68E03C58A27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89632" y="15249420"/>
            <a:ext cx="399162" cy="304508"/>
          </a:xfrm>
          <a:prstGeom prst="rect">
            <a:avLst/>
          </a:prstGeom>
        </p:spPr>
      </p:pic>
      <p:sp>
        <p:nvSpPr>
          <p:cNvPr id="205" name="CuadroTexto 368">
            <a:extLst>
              <a:ext uri="{FF2B5EF4-FFF2-40B4-BE49-F238E27FC236}">
                <a16:creationId xmlns:a16="http://schemas.microsoft.com/office/drawing/2014/main" id="{7E2A0E07-EB54-3942-98DF-C4905B5348A2}"/>
              </a:ext>
            </a:extLst>
          </p:cNvPr>
          <p:cNvSpPr txBox="1"/>
          <p:nvPr/>
        </p:nvSpPr>
        <p:spPr>
          <a:xfrm>
            <a:off x="11561640" y="15205795"/>
            <a:ext cx="3445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C4072"/>
                </a:solidFill>
              </a:rPr>
              <a:t>4</a:t>
            </a:r>
            <a:endParaRPr lang="en-US" sz="2000" dirty="0">
              <a:solidFill>
                <a:srgbClr val="1C4072"/>
              </a:solidFill>
            </a:endParaRPr>
          </a:p>
        </p:txBody>
      </p:sp>
      <p:pic>
        <p:nvPicPr>
          <p:cNvPr id="206" name="Imagen 385">
            <a:extLst>
              <a:ext uri="{FF2B5EF4-FFF2-40B4-BE49-F238E27FC236}">
                <a16:creationId xmlns:a16="http://schemas.microsoft.com/office/drawing/2014/main" id="{EA7148B5-16A5-5645-83CA-C20848B534C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89632" y="13953276"/>
            <a:ext cx="399162" cy="304508"/>
          </a:xfrm>
          <a:prstGeom prst="rect">
            <a:avLst/>
          </a:prstGeom>
        </p:spPr>
      </p:pic>
      <p:sp>
        <p:nvSpPr>
          <p:cNvPr id="207" name="CuadroTexto 368">
            <a:extLst>
              <a:ext uri="{FF2B5EF4-FFF2-40B4-BE49-F238E27FC236}">
                <a16:creationId xmlns:a16="http://schemas.microsoft.com/office/drawing/2014/main" id="{E445C472-CF0B-944B-BA07-EB614347104A}"/>
              </a:ext>
            </a:extLst>
          </p:cNvPr>
          <p:cNvSpPr txBox="1"/>
          <p:nvPr/>
        </p:nvSpPr>
        <p:spPr>
          <a:xfrm>
            <a:off x="11561640" y="13909914"/>
            <a:ext cx="3445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C4072"/>
                </a:solidFill>
              </a:rPr>
              <a:t>3</a:t>
            </a:r>
            <a:endParaRPr lang="en-US" sz="2000" dirty="0">
              <a:solidFill>
                <a:srgbClr val="1C4072"/>
              </a:solidFill>
            </a:endParaRPr>
          </a:p>
        </p:txBody>
      </p:sp>
      <p:pic>
        <p:nvPicPr>
          <p:cNvPr id="208" name="Imagen 385">
            <a:extLst>
              <a:ext uri="{FF2B5EF4-FFF2-40B4-BE49-F238E27FC236}">
                <a16:creationId xmlns:a16="http://schemas.microsoft.com/office/drawing/2014/main" id="{F2105BA8-B2B1-784C-BDE1-0AAB3832B2F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89632" y="11577012"/>
            <a:ext cx="399162" cy="304508"/>
          </a:xfrm>
          <a:prstGeom prst="rect">
            <a:avLst/>
          </a:prstGeom>
        </p:spPr>
      </p:pic>
      <p:sp>
        <p:nvSpPr>
          <p:cNvPr id="209" name="CuadroTexto 368">
            <a:extLst>
              <a:ext uri="{FF2B5EF4-FFF2-40B4-BE49-F238E27FC236}">
                <a16:creationId xmlns:a16="http://schemas.microsoft.com/office/drawing/2014/main" id="{65151C5B-8909-2947-9F99-DE40900A33F1}"/>
              </a:ext>
            </a:extLst>
          </p:cNvPr>
          <p:cNvSpPr txBox="1"/>
          <p:nvPr/>
        </p:nvSpPr>
        <p:spPr>
          <a:xfrm>
            <a:off x="11561640" y="11547392"/>
            <a:ext cx="3445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C4072"/>
                </a:solidFill>
              </a:rPr>
              <a:t>2</a:t>
            </a:r>
            <a:endParaRPr lang="en-US" sz="2000" dirty="0">
              <a:solidFill>
                <a:srgbClr val="1C4072"/>
              </a:solidFill>
            </a:endParaRPr>
          </a:p>
        </p:txBody>
      </p:sp>
      <p:pic>
        <p:nvPicPr>
          <p:cNvPr id="210" name="Imagen 385">
            <a:extLst>
              <a:ext uri="{FF2B5EF4-FFF2-40B4-BE49-F238E27FC236}">
                <a16:creationId xmlns:a16="http://schemas.microsoft.com/office/drawing/2014/main" id="{9ADE3AD3-FC84-D340-800C-891CF0464D1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89632" y="6221452"/>
            <a:ext cx="399162" cy="304508"/>
          </a:xfrm>
          <a:prstGeom prst="rect">
            <a:avLst/>
          </a:prstGeom>
        </p:spPr>
      </p:pic>
      <p:sp>
        <p:nvSpPr>
          <p:cNvPr id="211" name="CuadroTexto 368">
            <a:extLst>
              <a:ext uri="{FF2B5EF4-FFF2-40B4-BE49-F238E27FC236}">
                <a16:creationId xmlns:a16="http://schemas.microsoft.com/office/drawing/2014/main" id="{7E5DECD6-046B-3049-B800-F391270A9DC9}"/>
              </a:ext>
            </a:extLst>
          </p:cNvPr>
          <p:cNvSpPr txBox="1"/>
          <p:nvPr/>
        </p:nvSpPr>
        <p:spPr>
          <a:xfrm>
            <a:off x="11561640" y="6178090"/>
            <a:ext cx="3445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1C4072"/>
                </a:solidFill>
              </a:rPr>
              <a:t>1</a:t>
            </a:r>
            <a:endParaRPr lang="en-US" sz="2000" dirty="0">
              <a:solidFill>
                <a:srgbClr val="1C4072"/>
              </a:solidFill>
            </a:endParaRPr>
          </a:p>
        </p:txBody>
      </p:sp>
      <p:sp>
        <p:nvSpPr>
          <p:cNvPr id="214" name="Rectángulo 6">
            <a:extLst>
              <a:ext uri="{FF2B5EF4-FFF2-40B4-BE49-F238E27FC236}">
                <a16:creationId xmlns:a16="http://schemas.microsoft.com/office/drawing/2014/main" id="{56604E0F-2B34-CA4C-8609-AA0BDA705C18}"/>
              </a:ext>
            </a:extLst>
          </p:cNvPr>
          <p:cNvSpPr/>
          <p:nvPr/>
        </p:nvSpPr>
        <p:spPr>
          <a:xfrm>
            <a:off x="39173391" y="4796816"/>
            <a:ext cx="6270465" cy="1015663"/>
          </a:xfrm>
          <a:prstGeom prst="rect">
            <a:avLst/>
          </a:prstGeom>
          <a:solidFill>
            <a:srgbClr val="1C40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/>
          </a:p>
        </p:txBody>
      </p:sp>
      <p:sp>
        <p:nvSpPr>
          <p:cNvPr id="212" name="CuadroTexto 5">
            <a:extLst>
              <a:ext uri="{FF2B5EF4-FFF2-40B4-BE49-F238E27FC236}">
                <a16:creationId xmlns:a16="http://schemas.microsoft.com/office/drawing/2014/main" id="{E7BD480C-4D15-194A-855B-6F8F3D1825EE}"/>
              </a:ext>
            </a:extLst>
          </p:cNvPr>
          <p:cNvSpPr txBox="1"/>
          <p:nvPr/>
        </p:nvSpPr>
        <p:spPr>
          <a:xfrm>
            <a:off x="39392969" y="4799930"/>
            <a:ext cx="57821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Berlin Sans FB" panose="020E0602020502020306" pitchFamily="34" charset="77"/>
                <a:cs typeface="Berlin Sans FB Demi" panose="020F0502020204030204" pitchFamily="34" charset="0"/>
              </a:rPr>
              <a:t>Statistical analysis</a:t>
            </a:r>
          </a:p>
        </p:txBody>
      </p:sp>
      <p:sp>
        <p:nvSpPr>
          <p:cNvPr id="215" name="Rectángulo 6">
            <a:extLst>
              <a:ext uri="{FF2B5EF4-FFF2-40B4-BE49-F238E27FC236}">
                <a16:creationId xmlns:a16="http://schemas.microsoft.com/office/drawing/2014/main" id="{FE520D79-727C-5E4B-93FF-52EE30472407}"/>
              </a:ext>
            </a:extLst>
          </p:cNvPr>
          <p:cNvSpPr/>
          <p:nvPr/>
        </p:nvSpPr>
        <p:spPr>
          <a:xfrm>
            <a:off x="39118146" y="21818624"/>
            <a:ext cx="6647294" cy="1015663"/>
          </a:xfrm>
          <a:prstGeom prst="rect">
            <a:avLst/>
          </a:prstGeom>
          <a:solidFill>
            <a:srgbClr val="1C40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949"/>
          </a:p>
        </p:txBody>
      </p:sp>
      <p:sp>
        <p:nvSpPr>
          <p:cNvPr id="216" name="CuadroTexto 5">
            <a:extLst>
              <a:ext uri="{FF2B5EF4-FFF2-40B4-BE49-F238E27FC236}">
                <a16:creationId xmlns:a16="http://schemas.microsoft.com/office/drawing/2014/main" id="{E0D4A067-2F84-A346-BB06-166C258579F9}"/>
              </a:ext>
            </a:extLst>
          </p:cNvPr>
          <p:cNvSpPr txBox="1"/>
          <p:nvPr/>
        </p:nvSpPr>
        <p:spPr>
          <a:xfrm>
            <a:off x="39116110" y="21871551"/>
            <a:ext cx="66472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Berlin Sans FB" panose="020E0602020502020306" pitchFamily="34" charset="77"/>
                <a:cs typeface="Berlin Sans FB Demi" panose="020F0502020204030204" pitchFamily="34" charset="0"/>
              </a:rPr>
              <a:t>Take-home messages</a:t>
            </a:r>
          </a:p>
        </p:txBody>
      </p:sp>
      <p:pic>
        <p:nvPicPr>
          <p:cNvPr id="217" name="Imagen 385">
            <a:extLst>
              <a:ext uri="{FF2B5EF4-FFF2-40B4-BE49-F238E27FC236}">
                <a16:creationId xmlns:a16="http://schemas.microsoft.com/office/drawing/2014/main" id="{5AB229AD-C516-AF45-A16A-2B35F3ABE7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08656" y="23148535"/>
            <a:ext cx="407040" cy="304508"/>
          </a:xfrm>
          <a:prstGeom prst="rect">
            <a:avLst/>
          </a:prstGeom>
        </p:spPr>
      </p:pic>
      <p:pic>
        <p:nvPicPr>
          <p:cNvPr id="219" name="Imagen 385">
            <a:extLst>
              <a:ext uri="{FF2B5EF4-FFF2-40B4-BE49-F238E27FC236}">
                <a16:creationId xmlns:a16="http://schemas.microsoft.com/office/drawing/2014/main" id="{F91902D6-58AE-4B46-847D-30639651149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08656" y="25118190"/>
            <a:ext cx="399162" cy="304508"/>
          </a:xfrm>
          <a:prstGeom prst="rect">
            <a:avLst/>
          </a:prstGeom>
        </p:spPr>
      </p:pic>
      <p:pic>
        <p:nvPicPr>
          <p:cNvPr id="220" name="Imagen 385">
            <a:extLst>
              <a:ext uri="{FF2B5EF4-FFF2-40B4-BE49-F238E27FC236}">
                <a16:creationId xmlns:a16="http://schemas.microsoft.com/office/drawing/2014/main" id="{8DE08E5F-4ECF-1846-A4BD-1EF6C2F3E5D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80664" y="14648962"/>
            <a:ext cx="399162" cy="304508"/>
          </a:xfrm>
          <a:prstGeom prst="rect">
            <a:avLst/>
          </a:prstGeom>
        </p:spPr>
      </p:pic>
      <p:pic>
        <p:nvPicPr>
          <p:cNvPr id="221" name="Imagen 385">
            <a:extLst>
              <a:ext uri="{FF2B5EF4-FFF2-40B4-BE49-F238E27FC236}">
                <a16:creationId xmlns:a16="http://schemas.microsoft.com/office/drawing/2014/main" id="{28F691BA-86CD-6A4F-A1C8-40B60C22CE6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80664" y="12153076"/>
            <a:ext cx="399162" cy="304508"/>
          </a:xfrm>
          <a:prstGeom prst="rect">
            <a:avLst/>
          </a:prstGeom>
        </p:spPr>
      </p:pic>
      <p:pic>
        <p:nvPicPr>
          <p:cNvPr id="222" name="Imagen 385">
            <a:extLst>
              <a:ext uri="{FF2B5EF4-FFF2-40B4-BE49-F238E27FC236}">
                <a16:creationId xmlns:a16="http://schemas.microsoft.com/office/drawing/2014/main" id="{354CE060-EE4F-7043-8539-9C1BFC7EE25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80664" y="10784924"/>
            <a:ext cx="399162" cy="304508"/>
          </a:xfrm>
          <a:prstGeom prst="rect">
            <a:avLst/>
          </a:prstGeom>
        </p:spPr>
      </p:pic>
      <p:pic>
        <p:nvPicPr>
          <p:cNvPr id="223" name="Imagen 385">
            <a:extLst>
              <a:ext uri="{FF2B5EF4-FFF2-40B4-BE49-F238E27FC236}">
                <a16:creationId xmlns:a16="http://schemas.microsoft.com/office/drawing/2014/main" id="{FE1C43B3-6B9E-5645-8579-722E799A112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80664" y="9416772"/>
            <a:ext cx="399162" cy="304508"/>
          </a:xfrm>
          <a:prstGeom prst="rect">
            <a:avLst/>
          </a:prstGeom>
        </p:spPr>
      </p:pic>
      <p:pic>
        <p:nvPicPr>
          <p:cNvPr id="224" name="Imagen 385">
            <a:extLst>
              <a:ext uri="{FF2B5EF4-FFF2-40B4-BE49-F238E27FC236}">
                <a16:creationId xmlns:a16="http://schemas.microsoft.com/office/drawing/2014/main" id="{04249A63-A5B5-254F-8903-85B582C953A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80664" y="8048620"/>
            <a:ext cx="406513" cy="304508"/>
          </a:xfrm>
          <a:prstGeom prst="rect">
            <a:avLst/>
          </a:prstGeom>
        </p:spPr>
      </p:pic>
      <p:pic>
        <p:nvPicPr>
          <p:cNvPr id="225" name="Imagen 385">
            <a:extLst>
              <a:ext uri="{FF2B5EF4-FFF2-40B4-BE49-F238E27FC236}">
                <a16:creationId xmlns:a16="http://schemas.microsoft.com/office/drawing/2014/main" id="{6E14997F-2463-4D4A-86B4-F17E31CA5FD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80665" y="6271031"/>
            <a:ext cx="399162" cy="304508"/>
          </a:xfrm>
          <a:prstGeom prst="rect">
            <a:avLst/>
          </a:prstGeom>
        </p:spPr>
      </p:pic>
      <p:pic>
        <p:nvPicPr>
          <p:cNvPr id="226" name="Imagen 385">
            <a:extLst>
              <a:ext uri="{FF2B5EF4-FFF2-40B4-BE49-F238E27FC236}">
                <a16:creationId xmlns:a16="http://schemas.microsoft.com/office/drawing/2014/main" id="{58C2F76C-8A65-7549-940C-406A95999AC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8472" y="6984976"/>
            <a:ext cx="399162" cy="304508"/>
          </a:xfrm>
          <a:prstGeom prst="rect">
            <a:avLst/>
          </a:prstGeom>
        </p:spPr>
      </p:pic>
      <p:pic>
        <p:nvPicPr>
          <p:cNvPr id="228" name="Imagen 385">
            <a:extLst>
              <a:ext uri="{FF2B5EF4-FFF2-40B4-BE49-F238E27FC236}">
                <a16:creationId xmlns:a16="http://schemas.microsoft.com/office/drawing/2014/main" id="{C8C2F64A-50D0-F843-8D92-DD3996C7433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8472" y="9481160"/>
            <a:ext cx="399162" cy="304508"/>
          </a:xfrm>
          <a:prstGeom prst="rect">
            <a:avLst/>
          </a:prstGeom>
        </p:spPr>
      </p:pic>
      <p:pic>
        <p:nvPicPr>
          <p:cNvPr id="229" name="Imagen 385">
            <a:extLst>
              <a:ext uri="{FF2B5EF4-FFF2-40B4-BE49-F238E27FC236}">
                <a16:creationId xmlns:a16="http://schemas.microsoft.com/office/drawing/2014/main" id="{341F4E3E-F968-204E-8FD6-6FBB3F54B0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8472" y="8209112"/>
            <a:ext cx="399162" cy="304508"/>
          </a:xfrm>
          <a:prstGeom prst="rect">
            <a:avLst/>
          </a:prstGeom>
        </p:spPr>
      </p:pic>
      <p:pic>
        <p:nvPicPr>
          <p:cNvPr id="230" name="Imagen 448">
            <a:extLst>
              <a:ext uri="{FF2B5EF4-FFF2-40B4-BE49-F238E27FC236}">
                <a16:creationId xmlns:a16="http://schemas.microsoft.com/office/drawing/2014/main" id="{02F17BB9-94EC-8242-9D1F-22C256E206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5342" y="11455550"/>
            <a:ext cx="404979" cy="304507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7CF57CF-267B-644C-B60D-A2D8BDC8A2DA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024" y="17450539"/>
            <a:ext cx="7719801" cy="6096277"/>
          </a:xfrm>
          <a:prstGeom prst="rect">
            <a:avLst/>
          </a:prstGeom>
        </p:spPr>
      </p:pic>
      <p:sp>
        <p:nvSpPr>
          <p:cNvPr id="165" name="Rectángulo redondeado 125">
            <a:extLst>
              <a:ext uri="{FF2B5EF4-FFF2-40B4-BE49-F238E27FC236}">
                <a16:creationId xmlns:a16="http://schemas.microsoft.com/office/drawing/2014/main" id="{0D050CA7-C151-C144-836B-64FFFB22C5E9}"/>
              </a:ext>
            </a:extLst>
          </p:cNvPr>
          <p:cNvSpPr/>
          <p:nvPr/>
        </p:nvSpPr>
        <p:spPr>
          <a:xfrm>
            <a:off x="6393318" y="17689468"/>
            <a:ext cx="3376426" cy="129458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949" dirty="0"/>
          </a:p>
        </p:txBody>
      </p:sp>
      <p:sp>
        <p:nvSpPr>
          <p:cNvPr id="172" name="CuadroTexto 143">
            <a:extLst>
              <a:ext uri="{FF2B5EF4-FFF2-40B4-BE49-F238E27FC236}">
                <a16:creationId xmlns:a16="http://schemas.microsoft.com/office/drawing/2014/main" id="{D3CDC2AB-9E2C-A249-89CA-B335278FDB5B}"/>
              </a:ext>
            </a:extLst>
          </p:cNvPr>
          <p:cNvSpPr txBox="1"/>
          <p:nvPr/>
        </p:nvSpPr>
        <p:spPr>
          <a:xfrm>
            <a:off x="6605118" y="17864715"/>
            <a:ext cx="3085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“She can reason, solve problems and understand complex ideas”</a:t>
            </a:r>
          </a:p>
        </p:txBody>
      </p:sp>
      <p:sp>
        <p:nvSpPr>
          <p:cNvPr id="173" name="Triángulo 144">
            <a:extLst>
              <a:ext uri="{FF2B5EF4-FFF2-40B4-BE49-F238E27FC236}">
                <a16:creationId xmlns:a16="http://schemas.microsoft.com/office/drawing/2014/main" id="{74CDC6EE-4DB9-6545-BE76-1E2EACD5A1A2}"/>
              </a:ext>
            </a:extLst>
          </p:cNvPr>
          <p:cNvSpPr/>
          <p:nvPr/>
        </p:nvSpPr>
        <p:spPr>
          <a:xfrm rot="13523635">
            <a:off x="6139901" y="18726279"/>
            <a:ext cx="472548" cy="559099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4949" dirty="0"/>
          </a:p>
        </p:txBody>
      </p:sp>
      <p:pic>
        <p:nvPicPr>
          <p:cNvPr id="180" name="Imagen 385">
            <a:extLst>
              <a:ext uri="{FF2B5EF4-FFF2-40B4-BE49-F238E27FC236}">
                <a16:creationId xmlns:a16="http://schemas.microsoft.com/office/drawing/2014/main" id="{06A52508-2C03-1648-83DD-C8EDCEA2E84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6784" y="14694168"/>
            <a:ext cx="399162" cy="304508"/>
          </a:xfrm>
          <a:prstGeom prst="rect">
            <a:avLst/>
          </a:prstGeom>
        </p:spPr>
      </p:pic>
      <p:pic>
        <p:nvPicPr>
          <p:cNvPr id="181" name="Imagen 385">
            <a:extLst>
              <a:ext uri="{FF2B5EF4-FFF2-40B4-BE49-F238E27FC236}">
                <a16:creationId xmlns:a16="http://schemas.microsoft.com/office/drawing/2014/main" id="{35627594-2A29-0F4F-B549-DD5DC86BE87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6784" y="16181449"/>
            <a:ext cx="399162" cy="304508"/>
          </a:xfrm>
          <a:prstGeom prst="rect">
            <a:avLst/>
          </a:prstGeom>
        </p:spPr>
      </p:pic>
      <p:pic>
        <p:nvPicPr>
          <p:cNvPr id="182" name="Imagen 385">
            <a:extLst>
              <a:ext uri="{FF2B5EF4-FFF2-40B4-BE49-F238E27FC236}">
                <a16:creationId xmlns:a16="http://schemas.microsoft.com/office/drawing/2014/main" id="{9DF37D13-51B1-444F-B823-8E8B069CA32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9350" y="23818372"/>
            <a:ext cx="399162" cy="30450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0DF5AA5-C2FC-EF4C-BC8D-047B644A1DE0}"/>
                  </a:ext>
                </a:extLst>
              </p14:cNvPr>
              <p14:cNvContentPartPr/>
              <p14:nvPr/>
            </p14:nvContentPartPr>
            <p14:xfrm>
              <a:off x="37047239" y="21283051"/>
              <a:ext cx="45719" cy="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50DF5AA5-C2FC-EF4C-BC8D-047B644A1DE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081322" y="21267931"/>
                <a:ext cx="3931834" cy="30960"/>
              </a:xfrm>
              <a:prstGeom prst="rect">
                <a:avLst/>
              </a:prstGeom>
            </p:spPr>
          </p:pic>
        </mc:Fallback>
      </mc:AlternateContent>
      <p:pic>
        <p:nvPicPr>
          <p:cNvPr id="184" name="Imagen 385">
            <a:extLst>
              <a:ext uri="{FF2B5EF4-FFF2-40B4-BE49-F238E27FC236}">
                <a16:creationId xmlns:a16="http://schemas.microsoft.com/office/drawing/2014/main" id="{A90D8569-2B16-BC48-B96C-08E062A50DA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9350" y="26554676"/>
            <a:ext cx="399162" cy="304508"/>
          </a:xfrm>
          <a:prstGeom prst="rect">
            <a:avLst/>
          </a:prstGeom>
        </p:spPr>
      </p:pic>
      <p:pic>
        <p:nvPicPr>
          <p:cNvPr id="186" name="Picture 185" descr="A close up of a logo&#10;&#10;Description automatically generated">
            <a:extLst>
              <a:ext uri="{FF2B5EF4-FFF2-40B4-BE49-F238E27FC236}">
                <a16:creationId xmlns:a16="http://schemas.microsoft.com/office/drawing/2014/main" id="{97BF3DD8-C244-4444-A632-D7B8FCB2776B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1"/>
          <a:stretch/>
        </p:blipFill>
        <p:spPr>
          <a:xfrm>
            <a:off x="44454590" y="15337904"/>
            <a:ext cx="5775346" cy="59031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" grpId="0"/>
      <p:bldP spid="333" grpId="0"/>
      <p:bldP spid="334" grpId="0"/>
      <p:bldP spid="340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5330</TotalTime>
  <Words>1825</Words>
  <Application>Microsoft Macintosh PowerPoint</Application>
  <PresentationFormat>Custom</PresentationFormat>
  <Paragraphs>196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Berlin Sans FB</vt:lpstr>
      <vt:lpstr>Berlin Sans FB Demi</vt:lpstr>
      <vt:lpstr>Calibri</vt:lpstr>
      <vt:lpstr>Tema de Office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MARIA DIMITROPOULOU</dc:creator>
  <cp:lastModifiedBy>Daniel Alcalá López</cp:lastModifiedBy>
  <cp:revision>564</cp:revision>
  <cp:lastPrinted>2019-06-06T10:54:22Z</cp:lastPrinted>
  <dcterms:created xsi:type="dcterms:W3CDTF">2009-03-05T11:17:44Z</dcterms:created>
  <dcterms:modified xsi:type="dcterms:W3CDTF">2020-04-27T06:45:50Z</dcterms:modified>
</cp:coreProperties>
</file>

<file path=docProps/thumbnail.jpeg>
</file>